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3"/>
  </p:notesMasterIdLst>
  <p:sldIdLst>
    <p:sldId id="290" r:id="rId2"/>
    <p:sldId id="291" r:id="rId3"/>
    <p:sldId id="292" r:id="rId4"/>
    <p:sldId id="289" r:id="rId5"/>
    <p:sldId id="257" r:id="rId6"/>
    <p:sldId id="273" r:id="rId7"/>
    <p:sldId id="258" r:id="rId8"/>
    <p:sldId id="259" r:id="rId9"/>
    <p:sldId id="268" r:id="rId10"/>
    <p:sldId id="269" r:id="rId11"/>
    <p:sldId id="270" r:id="rId12"/>
    <p:sldId id="260" r:id="rId13"/>
    <p:sldId id="261" r:id="rId14"/>
    <p:sldId id="262" r:id="rId15"/>
    <p:sldId id="263" r:id="rId16"/>
    <p:sldId id="264" r:id="rId17"/>
    <p:sldId id="265" r:id="rId18"/>
    <p:sldId id="266" r:id="rId19"/>
    <p:sldId id="282" r:id="rId20"/>
    <p:sldId id="271" r:id="rId21"/>
    <p:sldId id="279" r:id="rId22"/>
    <p:sldId id="272" r:id="rId23"/>
    <p:sldId id="274" r:id="rId24"/>
    <p:sldId id="275" r:id="rId25"/>
    <p:sldId id="276" r:id="rId26"/>
    <p:sldId id="277" r:id="rId27"/>
    <p:sldId id="278" r:id="rId28"/>
    <p:sldId id="280" r:id="rId29"/>
    <p:sldId id="285" r:id="rId30"/>
    <p:sldId id="286" r:id="rId31"/>
    <p:sldId id="284" r:id="rId32"/>
  </p:sldIdLst>
  <p:sldSz cx="9144000" cy="6858000" type="screen4x3"/>
  <p:notesSz cx="6858000" cy="9144000"/>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71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FF9BC9-7E16-4377-916D-9A78B3F3ABB8}" type="datetimeFigureOut">
              <a:rPr lang="ru-RU" smtClean="0"/>
              <a:t>06.09.2024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24D024-B790-4B29-A8D4-2D017F7AAA64}" type="slidenum">
              <a:rPr lang="ru-RU" smtClean="0"/>
              <a:t>‹#›</a:t>
            </a:fld>
            <a:endParaRPr lang="ru-RU"/>
          </a:p>
        </p:txBody>
      </p:sp>
    </p:spTree>
    <p:extLst>
      <p:ext uri="{BB962C8B-B14F-4D97-AF65-F5344CB8AC3E}">
        <p14:creationId xmlns:p14="http://schemas.microsoft.com/office/powerpoint/2010/main" val="938423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E9D796-173F-175F-217A-6373A303FF65}"/>
              </a:ext>
            </a:extLst>
          </p:cNvPr>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a:extLst>
              <a:ext uri="{FF2B5EF4-FFF2-40B4-BE49-F238E27FC236}">
                <a16:creationId xmlns:a16="http://schemas.microsoft.com/office/drawing/2014/main" id="{F609C5EF-69A2-FEC9-4EC3-C22098D333C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009D8A08-B9E2-1111-5166-F4D7E41CD63B}"/>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5" name="Нижний колонтитул 4">
            <a:extLst>
              <a:ext uri="{FF2B5EF4-FFF2-40B4-BE49-F238E27FC236}">
                <a16:creationId xmlns:a16="http://schemas.microsoft.com/office/drawing/2014/main" id="{6D382623-54F1-EA8C-4ED2-FE58AFC950D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F029460-9689-BF9C-E235-3CD3E733B55A}"/>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3784328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514A06-7F20-8E19-4B09-4FB38137B509}"/>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BFD30D8-A95A-F192-02E4-90E379FDC10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7CD169C-9553-D04F-AF53-5530A5FB7DA9}"/>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5" name="Нижний колонтитул 4">
            <a:extLst>
              <a:ext uri="{FF2B5EF4-FFF2-40B4-BE49-F238E27FC236}">
                <a16:creationId xmlns:a16="http://schemas.microsoft.com/office/drawing/2014/main" id="{A5F84DAD-281F-B641-EE39-4BDFBE2B0DF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3768833-E28A-5EDA-772A-672A47490D57}"/>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2239151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0CE15127-D0C3-308A-FE63-5FF39CEF539A}"/>
              </a:ext>
            </a:extLst>
          </p:cNvPr>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AB4B9A60-C0BC-4BE0-6A06-3A3823F623CE}"/>
              </a:ext>
            </a:extLst>
          </p:cNvPr>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4E95D3A-0AC8-B5E4-5DFD-AD70A843C62C}"/>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5" name="Нижний колонтитул 4">
            <a:extLst>
              <a:ext uri="{FF2B5EF4-FFF2-40B4-BE49-F238E27FC236}">
                <a16:creationId xmlns:a16="http://schemas.microsoft.com/office/drawing/2014/main" id="{F5EFD749-8A71-A512-C348-9853B373CD7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6D51AC3-7DFF-CA4B-916D-4C49F1492E6C}"/>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1536973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16E33D-84F4-A5AF-6495-4C4AAC34828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19CC023-5AA6-A7FB-8F1E-825B37C6C9E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15CF47F-918A-BA07-A447-182BC5828567}"/>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5" name="Нижний колонтитул 4">
            <a:extLst>
              <a:ext uri="{FF2B5EF4-FFF2-40B4-BE49-F238E27FC236}">
                <a16:creationId xmlns:a16="http://schemas.microsoft.com/office/drawing/2014/main" id="{3CD8DE59-4884-0EE6-4440-C06E89ECEEB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D246FF4-00E4-2A96-798F-587B2DF69E81}"/>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1928246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60702F-DBC7-B8BC-7F33-23A06E3F959F}"/>
              </a:ext>
            </a:extLst>
          </p:cNvPr>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a:extLst>
              <a:ext uri="{FF2B5EF4-FFF2-40B4-BE49-F238E27FC236}">
                <a16:creationId xmlns:a16="http://schemas.microsoft.com/office/drawing/2014/main" id="{DE7112B9-4DFB-58C0-AF7C-D2E3E5C0C32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505C4E64-4384-1368-7813-5A6336C6C71B}"/>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5" name="Нижний колонтитул 4">
            <a:extLst>
              <a:ext uri="{FF2B5EF4-FFF2-40B4-BE49-F238E27FC236}">
                <a16:creationId xmlns:a16="http://schemas.microsoft.com/office/drawing/2014/main" id="{6AE446B2-BE16-3828-2228-ADF95853FC7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6F6C580-132A-E1BF-F429-9C1158A2AB4F}"/>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364614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F12E64-87D3-47C0-660F-5B907CECA26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15CBA83-AA89-699F-0780-CACFC99F073F}"/>
              </a:ext>
            </a:extLst>
          </p:cNvPr>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77B3EB64-20D4-6872-7F08-26217BF38FD6}"/>
              </a:ext>
            </a:extLst>
          </p:cNvPr>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283E9B01-9DB0-9D56-0B39-935936969059}"/>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6" name="Нижний колонтитул 5">
            <a:extLst>
              <a:ext uri="{FF2B5EF4-FFF2-40B4-BE49-F238E27FC236}">
                <a16:creationId xmlns:a16="http://schemas.microsoft.com/office/drawing/2014/main" id="{3F1D640D-0E42-87BB-2F31-9493E51C62A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322AABC-1C8F-CEEA-3855-20EA1649E92A}"/>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3335992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45D318-D934-101F-A5A5-11CACE68B739}"/>
              </a:ext>
            </a:extLst>
          </p:cNvPr>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092BEC02-05BF-CECE-99C6-A5A00050806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a:extLst>
              <a:ext uri="{FF2B5EF4-FFF2-40B4-BE49-F238E27FC236}">
                <a16:creationId xmlns:a16="http://schemas.microsoft.com/office/drawing/2014/main" id="{E3996332-9CB9-1CD2-5BFC-19E5F58DE1A3}"/>
              </a:ext>
            </a:extLst>
          </p:cNvPr>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B322AE25-A601-BDAE-C641-733F437742D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a:extLst>
              <a:ext uri="{FF2B5EF4-FFF2-40B4-BE49-F238E27FC236}">
                <a16:creationId xmlns:a16="http://schemas.microsoft.com/office/drawing/2014/main" id="{E4F3F601-7394-3E74-947C-74BA9F15C4E9}"/>
              </a:ext>
            </a:extLst>
          </p:cNvPr>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90A5A205-4E0A-2AD7-E607-635C33D66817}"/>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8" name="Нижний колонтитул 7">
            <a:extLst>
              <a:ext uri="{FF2B5EF4-FFF2-40B4-BE49-F238E27FC236}">
                <a16:creationId xmlns:a16="http://schemas.microsoft.com/office/drawing/2014/main" id="{F95061CC-6096-4139-F4A6-FF6D0247544B}"/>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AFC4AA1C-2D47-2A7F-9005-55C32800AFF3}"/>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972142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93A548-12A4-2962-8781-C99C106846F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521C84C0-6778-752D-2B13-A173868F2A47}"/>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4" name="Нижний колонтитул 3">
            <a:extLst>
              <a:ext uri="{FF2B5EF4-FFF2-40B4-BE49-F238E27FC236}">
                <a16:creationId xmlns:a16="http://schemas.microsoft.com/office/drawing/2014/main" id="{13F3211B-DD22-AEB4-EFD7-BE8096FC250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AB9967A9-3E87-64C9-972B-AE7EE3C15369}"/>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76446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6591F277-C982-F4A1-AEF2-3A5FC85F1B2B}"/>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3" name="Нижний колонтитул 2">
            <a:extLst>
              <a:ext uri="{FF2B5EF4-FFF2-40B4-BE49-F238E27FC236}">
                <a16:creationId xmlns:a16="http://schemas.microsoft.com/office/drawing/2014/main" id="{20954954-0B66-A6AE-A295-05E31D294504}"/>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B47C9180-7382-658C-7242-C9B98E6A3471}"/>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3821952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B082A9-987B-2645-4526-6ADD8ED22430}"/>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a:extLst>
              <a:ext uri="{FF2B5EF4-FFF2-40B4-BE49-F238E27FC236}">
                <a16:creationId xmlns:a16="http://schemas.microsoft.com/office/drawing/2014/main" id="{E6A18469-3DB4-FC6A-4065-770974AE026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171D024-F60C-8F07-E515-B7EF7AF4F6C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3E56574E-D7BC-027D-F4C5-6ABA961F3236}"/>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6" name="Нижний колонтитул 5">
            <a:extLst>
              <a:ext uri="{FF2B5EF4-FFF2-40B4-BE49-F238E27FC236}">
                <a16:creationId xmlns:a16="http://schemas.microsoft.com/office/drawing/2014/main" id="{3BC56C8C-EC3E-B85A-EB41-66FC5599102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DCE4174-27F3-FCF7-F088-F41B6E51FE08}"/>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395729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F046CD-F5BB-B0FC-E010-260B3CC203DA}"/>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a:extLst>
              <a:ext uri="{FF2B5EF4-FFF2-40B4-BE49-F238E27FC236}">
                <a16:creationId xmlns:a16="http://schemas.microsoft.com/office/drawing/2014/main" id="{248AA2AC-4A4F-4D8C-0731-1FE98A32854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a:extLst>
              <a:ext uri="{FF2B5EF4-FFF2-40B4-BE49-F238E27FC236}">
                <a16:creationId xmlns:a16="http://schemas.microsoft.com/office/drawing/2014/main" id="{5648EF27-94ED-D890-E542-C396B53F81F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22C6CBCE-41A1-2DF6-C38A-80010273F019}"/>
              </a:ext>
            </a:extLst>
          </p:cNvPr>
          <p:cNvSpPr>
            <a:spLocks noGrp="1"/>
          </p:cNvSpPr>
          <p:nvPr>
            <p:ph type="dt" sz="half" idx="10"/>
          </p:nvPr>
        </p:nvSpPr>
        <p:spPr/>
        <p:txBody>
          <a:bodyPr/>
          <a:lstStyle/>
          <a:p>
            <a:fld id="{A05115D6-25A9-4647-A40C-3A8C48C4DFCA}" type="datetimeFigureOut">
              <a:rPr lang="ru-RU" smtClean="0"/>
              <a:pPr/>
              <a:t>06.09.2024</a:t>
            </a:fld>
            <a:endParaRPr lang="ru-RU"/>
          </a:p>
        </p:txBody>
      </p:sp>
      <p:sp>
        <p:nvSpPr>
          <p:cNvPr id="6" name="Нижний колонтитул 5">
            <a:extLst>
              <a:ext uri="{FF2B5EF4-FFF2-40B4-BE49-F238E27FC236}">
                <a16:creationId xmlns:a16="http://schemas.microsoft.com/office/drawing/2014/main" id="{1F4F4D28-1A48-DD05-FBC7-49ADFCC545B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2AE9650-94F0-2BC0-6A03-7916A82CFCF1}"/>
              </a:ext>
            </a:extLst>
          </p:cNvPr>
          <p:cNvSpPr>
            <a:spLocks noGrp="1"/>
          </p:cNvSpPr>
          <p:nvPr>
            <p:ph type="sldNum" sz="quarter" idx="12"/>
          </p:nvPr>
        </p:nvSpPr>
        <p:spPr/>
        <p:txBody>
          <a:bodyPr/>
          <a:lstStyle/>
          <a:p>
            <a:fld id="{15989915-2951-4956-8C5B-36B7AE9D8909}" type="slidenum">
              <a:rPr lang="ru-RU" smtClean="0"/>
              <a:pPr/>
              <a:t>‹#›</a:t>
            </a:fld>
            <a:endParaRPr lang="ru-RU"/>
          </a:p>
        </p:txBody>
      </p:sp>
    </p:spTree>
    <p:extLst>
      <p:ext uri="{BB962C8B-B14F-4D97-AF65-F5344CB8AC3E}">
        <p14:creationId xmlns:p14="http://schemas.microsoft.com/office/powerpoint/2010/main" val="2485194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98825F-0ECB-C240-BF72-405195BF07E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021AAEEC-56B5-916F-E56E-553376912AF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BC3ED77-D09B-F8D7-B6D7-41B571C7B3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05115D6-25A9-4647-A40C-3A8C48C4DFCA}" type="datetimeFigureOut">
              <a:rPr lang="ru-RU" smtClean="0"/>
              <a:pPr/>
              <a:t>06.09.2024</a:t>
            </a:fld>
            <a:endParaRPr lang="ru-RU"/>
          </a:p>
        </p:txBody>
      </p:sp>
      <p:sp>
        <p:nvSpPr>
          <p:cNvPr id="5" name="Нижний колонтитул 4">
            <a:extLst>
              <a:ext uri="{FF2B5EF4-FFF2-40B4-BE49-F238E27FC236}">
                <a16:creationId xmlns:a16="http://schemas.microsoft.com/office/drawing/2014/main" id="{0F040351-B02A-4351-FC37-8291AB3D2DE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218E78A1-EA1A-2355-545A-4671BFE367E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5989915-2951-4956-8C5B-36B7AE9D8909}" type="slidenum">
              <a:rPr lang="ru-RU" smtClean="0"/>
              <a:pPr/>
              <a:t>‹#›</a:t>
            </a:fld>
            <a:endParaRPr lang="ru-RU"/>
          </a:p>
        </p:txBody>
      </p:sp>
    </p:spTree>
    <p:extLst>
      <p:ext uri="{BB962C8B-B14F-4D97-AF65-F5344CB8AC3E}">
        <p14:creationId xmlns:p14="http://schemas.microsoft.com/office/powerpoint/2010/main" val="279527074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ru.wikipedia.org/wiki/%D0%9E%D0%BF%D1%8B%D1%82_%D0%B7%D0%B0%D0%BA%D0%BE%D0%BD%D0%B0_%D0%BE_%D0%BD%D0%B0%D1%80%D0%BE%D0%B4%D0%BE%D0%BD%D0%B0%D1%81%D0%B5%D0%BB%D0%B5%D0%BD%D0%B8%D0%B8"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9"/>
            <a:ext cx="6624736" cy="769441"/>
          </a:xfrm>
          <a:prstGeom prst="rect">
            <a:avLst/>
          </a:prstGeom>
          <a:noFill/>
        </p:spPr>
        <p:txBody>
          <a:bodyPr wrap="square" rtlCol="0">
            <a:spAutoFit/>
          </a:bodyPr>
          <a:lstStyle/>
          <a:p>
            <a:r>
              <a:rPr lang="en" sz="4400" b="1" dirty="0">
                <a:latin typeface="Arial" panose="020B0604020202020204" pitchFamily="34" charset="0"/>
                <a:cs typeface="Arial" panose="020B0604020202020204" pitchFamily="34" charset="0"/>
              </a:rPr>
              <a:t>Political conflict</a:t>
            </a:r>
            <a:r>
              <a:rPr lang="ru-RU" sz="4400" b="1" dirty="0">
                <a:latin typeface="Arial" panose="020B0604020202020204" pitchFamily="34" charset="0"/>
                <a:cs typeface="Arial" panose="020B0604020202020204" pitchFamily="34" charset="0"/>
              </a:rPr>
              <a:t> </a:t>
            </a:r>
            <a:r>
              <a:rPr lang="en-US" sz="4400" b="1" dirty="0">
                <a:latin typeface="Arial" panose="020B0604020202020204" pitchFamily="34" charset="0"/>
                <a:cs typeface="Arial" panose="020B0604020202020204" pitchFamily="34" charset="0"/>
              </a:rPr>
              <a:t>studies</a:t>
            </a:r>
            <a:endParaRPr lang="ru-RU" sz="16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7" name="Рисунок 6">
            <a:extLst>
              <a:ext uri="{FF2B5EF4-FFF2-40B4-BE49-F238E27FC236}">
                <a16:creationId xmlns:a16="http://schemas.microsoft.com/office/drawing/2014/main" id="{209563F3-E824-988A-A914-8F1EE3C48F48}"/>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76304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26626" name="Picture 2" descr="Портрет"/>
          <p:cNvPicPr>
            <a:picLocks noChangeAspect="1" noChangeArrowheads="1"/>
          </p:cNvPicPr>
          <p:nvPr/>
        </p:nvPicPr>
        <p:blipFill>
          <a:blip r:embed="rId2" cstate="print"/>
          <a:srcRect/>
          <a:stretch>
            <a:fillRect/>
          </a:stretch>
        </p:blipFill>
        <p:spPr bwMode="auto">
          <a:xfrm>
            <a:off x="323528" y="116632"/>
            <a:ext cx="1905000" cy="2933701"/>
          </a:xfrm>
          <a:prstGeom prst="rect">
            <a:avLst/>
          </a:prstGeom>
          <a:noFill/>
        </p:spPr>
      </p:pic>
      <p:sp>
        <p:nvSpPr>
          <p:cNvPr id="3" name="Скругленный прямоугольник 2"/>
          <p:cNvSpPr/>
          <p:nvPr/>
        </p:nvSpPr>
        <p:spPr>
          <a:xfrm>
            <a:off x="3203848" y="404664"/>
            <a:ext cx="4968552" cy="72008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b="1" dirty="0">
                <a:solidFill>
                  <a:schemeClr val="bg1"/>
                </a:solidFill>
              </a:rPr>
              <a:t>Herbert Spencer </a:t>
            </a:r>
            <a:r>
              <a:rPr lang="en" dirty="0">
                <a:solidFill>
                  <a:schemeClr val="bg1"/>
                </a:solidFill>
              </a:rPr>
              <a:t>(1820-1903)</a:t>
            </a:r>
          </a:p>
        </p:txBody>
      </p:sp>
      <p:sp>
        <p:nvSpPr>
          <p:cNvPr id="4" name="Прямоугольник 3"/>
          <p:cNvSpPr/>
          <p:nvPr/>
        </p:nvSpPr>
        <p:spPr>
          <a:xfrm>
            <a:off x="0" y="2204864"/>
            <a:ext cx="8352928" cy="33843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n" dirty="0"/>
              <a:t>considered social conflict from the standpoint of social Darwinism, considered it an inevitable phenomenon in the history of society and an incentive for social development</a:t>
            </a:r>
          </a:p>
          <a:p>
            <a:pPr marL="285750" indent="-285750" algn="just">
              <a:buFont typeface="Wingdings" panose="05000000000000000000" pitchFamily="2" charset="2"/>
              <a:buChar char="q"/>
            </a:pPr>
            <a:r>
              <a:rPr lang="en" dirty="0"/>
              <a:t>put forward the thesis about the generality and universality of conflicts</a:t>
            </a:r>
          </a:p>
          <a:p>
            <a:pPr marL="285750" indent="-285750" algn="just">
              <a:buFont typeface="Wingdings" panose="05000000000000000000" pitchFamily="2" charset="2"/>
              <a:buChar char="q"/>
            </a:pPr>
            <a:r>
              <a:rPr lang="en" dirty="0"/>
              <a:t>The struggle for survival, conflicts between individuals and groups contribute to the balance in society, ensuring the process of social development</a:t>
            </a:r>
          </a:p>
          <a:p>
            <a:pPr marL="285750" indent="-285750">
              <a:buFont typeface="Wingdings" panose="05000000000000000000" pitchFamily="2" charset="2"/>
              <a:buChar char="q"/>
            </a:pPr>
            <a:r>
              <a:rPr lang="en" dirty="0"/>
              <a:t>Society can be identified with an organism, biological laws are applicable to it</a:t>
            </a:r>
          </a:p>
        </p:txBody>
      </p:sp>
      <p:sp>
        <p:nvSpPr>
          <p:cNvPr id="26628" name="Rectangle 4"/>
          <p:cNvSpPr>
            <a:spLocks noChangeArrowheads="1"/>
          </p:cNvSpPr>
          <p:nvPr/>
        </p:nvSpPr>
        <p:spPr bwMode="auto">
          <a:xfrm>
            <a:off x="251520" y="3491570"/>
            <a:ext cx="770485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lang="ru-RU" sz="1400" dirty="0">
              <a:solidFill>
                <a:srgbClr val="000000"/>
              </a:solidFill>
              <a:latin typeface="Arial"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a:ln>
                <a:noFill/>
              </a:ln>
              <a:solidFill>
                <a:schemeClr val="tx1"/>
              </a:solidFill>
              <a:effectLst/>
              <a:latin typeface="Arial" charset="0"/>
            </a:endParaRPr>
          </a:p>
        </p:txBody>
      </p:sp>
      <p:sp>
        <p:nvSpPr>
          <p:cNvPr id="7" name="Скругленный прямоугольник 6"/>
          <p:cNvSpPr/>
          <p:nvPr/>
        </p:nvSpPr>
        <p:spPr>
          <a:xfrm>
            <a:off x="1475656" y="5445224"/>
            <a:ext cx="6552728" cy="1080120"/>
          </a:xfrm>
          <a:prstGeom prst="roundRect">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solidFill>
                  <a:schemeClr val="tx1">
                    <a:lumMod val="95000"/>
                    <a:lumOff val="5000"/>
                  </a:schemeClr>
                </a:solidFill>
              </a:rPr>
              <a:t>Three formulas for explaining social evolution: “natural selection”, “struggle for existence”, “survival of the fittest”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im8-tub.yandex.net/i?id=98301609-07"/>
          <p:cNvPicPr>
            <a:picLocks noChangeAspect="1" noChangeArrowheads="1"/>
          </p:cNvPicPr>
          <p:nvPr/>
        </p:nvPicPr>
        <p:blipFill>
          <a:blip r:embed="rId2" cstate="print"/>
          <a:srcRect/>
          <a:stretch>
            <a:fillRect/>
          </a:stretch>
        </p:blipFill>
        <p:spPr bwMode="auto">
          <a:xfrm>
            <a:off x="251520" y="332656"/>
            <a:ext cx="1656184" cy="1872208"/>
          </a:xfrm>
          <a:prstGeom prst="rect">
            <a:avLst/>
          </a:prstGeom>
          <a:noFill/>
        </p:spPr>
      </p:pic>
      <p:sp>
        <p:nvSpPr>
          <p:cNvPr id="4" name="Скругленный прямоугольник 3"/>
          <p:cNvSpPr/>
          <p:nvPr/>
        </p:nvSpPr>
        <p:spPr>
          <a:xfrm flipH="1">
            <a:off x="2051717" y="0"/>
            <a:ext cx="6192687" cy="270892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2000" b="1" dirty="0">
                <a:solidFill>
                  <a:schemeClr val="bg1"/>
                </a:solidFill>
              </a:rPr>
              <a:t>GUMPLOWICZ Ludwig (1838-1909) - Polish-Austrian sociologist and lawyer, founder of the theory of "social conflict", " </a:t>
            </a:r>
            <a:r>
              <a:rPr lang="en" sz="2000" b="1" dirty="0" err="1">
                <a:solidFill>
                  <a:schemeClr val="bg1"/>
                </a:solidFill>
              </a:rPr>
              <a:t>ethnocentrism </a:t>
            </a:r>
            <a:r>
              <a:rPr lang="en" sz="2000" b="1" dirty="0">
                <a:solidFill>
                  <a:schemeClr val="bg1"/>
                </a:solidFill>
              </a:rPr>
              <a:t>", original theories of the origin of the state, races and laws of social development. Main works: "Race and the State" (1875), "Race Struggle" (1883</a:t>
            </a:r>
          </a:p>
        </p:txBody>
      </p:sp>
      <p:sp>
        <p:nvSpPr>
          <p:cNvPr id="5" name="Прямоугольник 4"/>
          <p:cNvSpPr/>
          <p:nvPr/>
        </p:nvSpPr>
        <p:spPr>
          <a:xfrm>
            <a:off x="251520" y="3212976"/>
            <a:ext cx="8496944" cy="3456384"/>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 typeface="+mj-lt"/>
              <a:buAutoNum type="arabicPeriod"/>
            </a:pPr>
            <a:endParaRPr lang="ru-RU" sz="1600" dirty="0">
              <a:solidFill>
                <a:schemeClr val="bg1"/>
              </a:solidFill>
              <a:latin typeface="Times New Roman" panose="02020603050405020304" pitchFamily="18" charset="0"/>
              <a:cs typeface="Times New Roman" panose="02020603050405020304" pitchFamily="18" charset="0"/>
            </a:endParaRPr>
          </a:p>
          <a:p>
            <a:pPr algn="just"/>
            <a:endParaRPr lang="ru-RU" sz="1600" dirty="0">
              <a:solidFill>
                <a:schemeClr val="bg1"/>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en" sz="1600" dirty="0">
                <a:solidFill>
                  <a:schemeClr val="bg1"/>
                </a:solidFill>
                <a:latin typeface="Times New Roman" panose="02020603050405020304" pitchFamily="18" charset="0"/>
                <a:cs typeface="Times New Roman" panose="02020603050405020304" pitchFamily="18" charset="0"/>
              </a:rPr>
              <a:t>Society is a collection of groups of people who mercilessly fight among themselves for influence, survival and dominance.</a:t>
            </a:r>
          </a:p>
          <a:p>
            <a:pPr marL="342900" indent="-342900" algn="just">
              <a:buFont typeface="+mj-lt"/>
              <a:buAutoNum type="arabicPeriod"/>
            </a:pPr>
            <a:r>
              <a:rPr lang="en" sz="1600" dirty="0">
                <a:solidFill>
                  <a:schemeClr val="bg1"/>
                </a:solidFill>
                <a:latin typeface="Times New Roman" panose="02020603050405020304" pitchFamily="18" charset="0"/>
                <a:cs typeface="Times New Roman" panose="02020603050405020304" pitchFamily="18" charset="0"/>
              </a:rPr>
              <a:t>Its driving force is the desire of social groups for self-preservation and constant improvement of their well-being. This desire in turn "leads to the desire to dominate other social groups and their enslavement, which, when confronted with similar desires of other groups, leads to a struggle for power over other social groups."</a:t>
            </a:r>
          </a:p>
          <a:p>
            <a:pPr marL="342900" indent="-342900" algn="just">
              <a:buFont typeface="+mj-lt"/>
              <a:buAutoNum type="arabicPeriod"/>
            </a:pPr>
            <a:r>
              <a:rPr lang="en" sz="1600" dirty="0">
                <a:solidFill>
                  <a:schemeClr val="bg1"/>
                </a:solidFill>
                <a:latin typeface="Times New Roman" panose="02020603050405020304" pitchFamily="18" charset="0"/>
                <a:cs typeface="Times New Roman" panose="02020603050405020304" pitchFamily="18" charset="0"/>
              </a:rPr>
              <a:t>The entire history of human development is a continuous struggle of social groups.</a:t>
            </a:r>
          </a:p>
          <a:p>
            <a:pPr marL="342900" indent="-342900" algn="just">
              <a:buFont typeface="+mj-lt"/>
              <a:buAutoNum type="arabicPeriod"/>
            </a:pPr>
            <a:r>
              <a:rPr lang="en" sz="1600" dirty="0">
                <a:solidFill>
                  <a:schemeClr val="bg1"/>
                </a:solidFill>
                <a:latin typeface="Times New Roman" panose="02020603050405020304" pitchFamily="18" charset="0"/>
                <a:cs typeface="Times New Roman" panose="02020603050405020304" pitchFamily="18" charset="0"/>
              </a:rPr>
              <a:t>The basic social law is the desire of each social group to subjugate another social group.</a:t>
            </a:r>
          </a:p>
          <a:p>
            <a:pPr marL="342900" indent="-342900" algn="just">
              <a:buFont typeface="+mj-lt"/>
              <a:buAutoNum type="arabicPeriod"/>
            </a:pPr>
            <a:r>
              <a:rPr lang="en" sz="1600" dirty="0">
                <a:solidFill>
                  <a:schemeClr val="bg1"/>
                </a:solidFill>
                <a:latin typeface="Times New Roman" panose="02020603050405020304" pitchFamily="18" charset="0"/>
                <a:cs typeface="Times New Roman" panose="02020603050405020304" pitchFamily="18" charset="0"/>
              </a:rPr>
              <a:t>The source of conflict is not only in human nature, but also in social phenomena of different types of cultures.</a:t>
            </a:r>
          </a:p>
          <a:p>
            <a:pPr algn="just"/>
            <a:endParaRPr lang="ru-RU" sz="1600" dirty="0">
              <a:solidFill>
                <a:schemeClr val="bg1"/>
              </a:solidFill>
              <a:latin typeface="Times New Roman" panose="02020603050405020304" pitchFamily="18" charset="0"/>
              <a:cs typeface="Times New Roman" panose="02020603050405020304" pitchFamily="18" charset="0"/>
            </a:endParaRPr>
          </a:p>
          <a:p>
            <a:pPr algn="just"/>
            <a:r>
              <a:rPr lang="en" sz="1600" dirty="0">
                <a:solidFill>
                  <a:schemeClr val="bg1"/>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548680"/>
            <a:ext cx="4701113" cy="1296143"/>
          </a:xfrm>
        </p:spPr>
        <p:txBody>
          <a:bodyPr>
            <a:normAutofit/>
          </a:bodyPr>
          <a:lstStyle/>
          <a:p>
            <a:r>
              <a:rPr lang="en" sz="2800" b="1" i="1" dirty="0"/>
              <a:t>The doctrine of conflict </a:t>
            </a:r>
            <a:r>
              <a:rPr lang="en" sz="2800" b="1" i="1" dirty="0" err="1"/>
              <a:t>by K. Marx</a:t>
            </a:r>
            <a:endParaRPr lang="ru-RU" sz="2800" b="1" dirty="0"/>
          </a:p>
        </p:txBody>
      </p:sp>
      <p:sp>
        <p:nvSpPr>
          <p:cNvPr id="3" name="Содержимое 2"/>
          <p:cNvSpPr>
            <a:spLocks noGrp="1"/>
          </p:cNvSpPr>
          <p:nvPr>
            <p:ph idx="1"/>
          </p:nvPr>
        </p:nvSpPr>
        <p:spPr>
          <a:xfrm>
            <a:off x="899592" y="1600200"/>
            <a:ext cx="7344816" cy="4781128"/>
          </a:xfrm>
          <a:solidFill>
            <a:schemeClr val="accent1">
              <a:lumMod val="20000"/>
              <a:lumOff val="80000"/>
            </a:schemeClr>
          </a:solidFill>
        </p:spPr>
        <p:txBody>
          <a:bodyPr>
            <a:normAutofit/>
          </a:bodyPr>
          <a:lstStyle/>
          <a:p>
            <a:pPr algn="just"/>
            <a:r>
              <a:rPr lang="en" dirty="0"/>
              <a:t>the source of the conflict is in the vicious structure of society itself, thanks to which some have the opportunity to appropriate the results of the labor of others</a:t>
            </a:r>
          </a:p>
          <a:p>
            <a:pPr algn="just"/>
            <a:r>
              <a:rPr lang="en" dirty="0"/>
              <a:t>social conflict is reproduced by societies with a class structure</a:t>
            </a:r>
          </a:p>
          <a:p>
            <a:pPr algn="just"/>
            <a:r>
              <a:rPr lang="en" dirty="0"/>
              <a:t>Conflict is inherent in such societies due to inequality and differences in the position of social classes in the system of social division of labor. The main struggle between them is over production and property relations</a:t>
            </a:r>
          </a:p>
          <a:p>
            <a:pPr algn="just"/>
            <a:r>
              <a:rPr lang="en" b="1" i="1" dirty="0"/>
              <a:t>Conflict is an inevitable condition for revolutionary change in society </a:t>
            </a:r>
            <a:r>
              <a:rPr lang="en" dirty="0"/>
              <a:t>. Inevitable violence is justified as the midwife of history, a factor that accelerates development, removing obstacles to the creation of a just classless society in which there will no longer be a basis for social conflict.</a:t>
            </a:r>
          </a:p>
          <a:p>
            <a:pPr>
              <a:buNone/>
            </a:pPr>
            <a:endParaRPr lang="ru-RU" dirty="0"/>
          </a:p>
          <a:p>
            <a:pPr>
              <a:buNone/>
            </a:pPr>
            <a:endParaRPr lang="ru-RU" dirty="0"/>
          </a:p>
          <a:p>
            <a:pPr>
              <a:buNone/>
            </a:pP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116632"/>
            <a:ext cx="1846028" cy="14127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5781233" cy="811217"/>
          </a:xfrm>
        </p:spPr>
        <p:txBody>
          <a:bodyPr>
            <a:noAutofit/>
          </a:bodyPr>
          <a:lstStyle/>
          <a:p>
            <a:r>
              <a:rPr lang="en" sz="2800" b="1" i="1" dirty="0"/>
              <a:t>conflict in the sociology of Georg </a:t>
            </a:r>
            <a:r>
              <a:rPr lang="en" sz="2800" b="1" i="1" dirty="0" err="1"/>
              <a:t>Simmel</a:t>
            </a:r>
            <a:endParaRPr lang="ru-RU" sz="2800" b="1" dirty="0"/>
          </a:p>
        </p:txBody>
      </p:sp>
      <p:sp>
        <p:nvSpPr>
          <p:cNvPr id="3" name="Содержимое 2"/>
          <p:cNvSpPr>
            <a:spLocks noGrp="1"/>
          </p:cNvSpPr>
          <p:nvPr>
            <p:ph idx="1"/>
          </p:nvPr>
        </p:nvSpPr>
        <p:spPr>
          <a:xfrm>
            <a:off x="1043608" y="1772816"/>
            <a:ext cx="6615837" cy="3950253"/>
          </a:xfrm>
          <a:solidFill>
            <a:schemeClr val="accent1">
              <a:lumMod val="20000"/>
              <a:lumOff val="80000"/>
            </a:schemeClr>
          </a:solidFill>
        </p:spPr>
        <p:txBody>
          <a:bodyPr>
            <a:normAutofit fontScale="85000" lnSpcReduction="20000"/>
          </a:bodyPr>
          <a:lstStyle/>
          <a:p>
            <a:pPr algn="just"/>
            <a:r>
              <a:rPr lang="en" dirty="0"/>
              <a:t>Conflict in society is inevitable and unique, inevitability is inherent in human nature itself. One of the main sources of the emergence and development of conflicts is the aggressiveness inherent in people, the a priori instinct of struggle, the primary need for hostility.</a:t>
            </a:r>
          </a:p>
          <a:p>
            <a:pPr algn="just"/>
            <a:r>
              <a:rPr lang="en" dirty="0"/>
              <a:t>The history of culture can be understood as a history of conflicts and reconciliations, similarities and differences between people and social groups</a:t>
            </a:r>
          </a:p>
          <a:p>
            <a:pPr algn="just"/>
            <a:r>
              <a:rPr lang="en" dirty="0"/>
              <a:t>The main function of conflict is that it promotes the emergence and strengthening of group identity and maintains boundaries with the social environment</a:t>
            </a:r>
          </a:p>
          <a:p>
            <a:pPr algn="just"/>
            <a:r>
              <a:rPr lang="en" dirty="0"/>
              <a:t>Conflict is meant to resolve any dualism: it is a way of achieving a kind of unity, even if it is achieved at the cost of destroying one of the parties involved in the conflict.</a:t>
            </a:r>
          </a:p>
          <a:p>
            <a:pPr algn="just"/>
            <a:r>
              <a:rPr lang="en" dirty="0"/>
              <a:t>Conflict prevents the destruction of the group through the departure of hostile members</a:t>
            </a:r>
          </a:p>
          <a:p>
            <a:pPr algn="just">
              <a:buNone/>
            </a:pPr>
            <a:endParaRPr lang="ru-RU"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21084" y="538039"/>
            <a:ext cx="889656" cy="12455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692696"/>
            <a:ext cx="5760640" cy="720080"/>
          </a:xfrm>
        </p:spPr>
        <p:txBody>
          <a:bodyPr>
            <a:normAutofit fontScale="90000"/>
          </a:bodyPr>
          <a:lstStyle/>
          <a:p>
            <a:br>
              <a:rPr lang="ru-RU" sz="3100" i="1" dirty="0"/>
            </a:br>
            <a:r>
              <a:rPr lang="en" sz="2200" b="1" dirty="0" err="1"/>
              <a:t>Talcott's </a:t>
            </a:r>
            <a:r>
              <a:rPr lang="en" sz="2200" b="1" dirty="0"/>
              <a:t>theory of social action </a:t>
            </a:r>
            <a:r>
              <a:rPr lang="en" sz="2200" b="1" dirty="0" err="1"/>
              <a:t>Parsons </a:t>
            </a:r>
            <a:r>
              <a:rPr lang="en" sz="2200" b="1" dirty="0"/>
              <a:t>(functionalists </a:t>
            </a:r>
            <a:r>
              <a:rPr lang="en" sz="2200" dirty="0"/>
              <a:t>)</a:t>
            </a:r>
            <a:br>
              <a:rPr lang="ru-RU" sz="2200" dirty="0"/>
            </a:br>
            <a:endParaRPr lang="ru-RU" sz="2200" dirty="0"/>
          </a:p>
        </p:txBody>
      </p:sp>
      <p:sp>
        <p:nvSpPr>
          <p:cNvPr id="3" name="Содержимое 2"/>
          <p:cNvSpPr>
            <a:spLocks noGrp="1"/>
          </p:cNvSpPr>
          <p:nvPr>
            <p:ph idx="1"/>
          </p:nvPr>
        </p:nvSpPr>
        <p:spPr>
          <a:xfrm>
            <a:off x="899592" y="1556792"/>
            <a:ext cx="7272808" cy="4608552"/>
          </a:xfrm>
        </p:spPr>
        <p:txBody>
          <a:bodyPr>
            <a:normAutofit/>
          </a:bodyPr>
          <a:lstStyle/>
          <a:p>
            <a:pPr>
              <a:buNone/>
            </a:pPr>
            <a:r>
              <a:rPr lang="en" dirty="0"/>
              <a:t>conflict </a:t>
            </a:r>
            <a:r>
              <a:rPr lang="en" dirty="0" err="1"/>
              <a:t>is dysfunctional </a:t>
            </a:r>
            <a:r>
              <a:rPr lang="en" dirty="0"/>
              <a:t>, destructive and destructive</a:t>
            </a:r>
          </a:p>
          <a:p>
            <a:pPr>
              <a:buNone/>
            </a:pPr>
            <a:r>
              <a:rPr lang="en" dirty="0"/>
              <a:t>Conflict is a social anomaly, a “disaster” that must be overcome.</a:t>
            </a:r>
          </a:p>
          <a:p>
            <a:pPr algn="just">
              <a:buNone/>
            </a:pPr>
            <a:r>
              <a:rPr lang="en" b="1" i="1" dirty="0">
                <a:solidFill>
                  <a:srgbClr val="7030A0"/>
                </a:solidFill>
              </a:rPr>
              <a:t>instead of the term conflict uses the category of "tension </a:t>
            </a:r>
            <a:r>
              <a:rPr lang="en" dirty="0"/>
              <a:t>"</a:t>
            </a:r>
          </a:p>
          <a:p>
            <a:r>
              <a:rPr lang="en" dirty="0" err="1"/>
              <a:t>Parsons </a:t>
            </a:r>
            <a:r>
              <a:rPr lang="en" dirty="0"/>
              <a:t>formulated a number of social prerequisites that ensure the stability of society:</a:t>
            </a:r>
          </a:p>
          <a:p>
            <a:r>
              <a:rPr lang="en" dirty="0"/>
              <a:t>· satisfaction of the basic biological and psychological needs of the majority of society;</a:t>
            </a:r>
          </a:p>
          <a:p>
            <a:r>
              <a:rPr lang="en" dirty="0"/>
              <a:t>· effective activities of social control bodies that educate citizens in accordance with the norms accepted in a given society;</a:t>
            </a:r>
          </a:p>
          <a:p>
            <a:r>
              <a:rPr lang="en" dirty="0"/>
              <a:t>· coincidence of individual motivations with social attitudes.</a:t>
            </a:r>
          </a:p>
          <a:p>
            <a:pPr marL="0" indent="0">
              <a:buNone/>
            </a:pPr>
            <a:r>
              <a:rPr lang="en" dirty="0"/>
              <a:t> </a:t>
            </a:r>
          </a:p>
          <a:p>
            <a:pPr>
              <a:buNone/>
            </a:pPr>
            <a:endParaRPr lang="ru-RU" dirty="0"/>
          </a:p>
          <a:p>
            <a:pPr>
              <a:buNone/>
            </a:pPr>
            <a:endParaRPr lang="ru-RU" dirty="0"/>
          </a:p>
          <a:p>
            <a:pPr>
              <a:buNone/>
            </a:pPr>
            <a:endParaRPr lang="ru-RU"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4328" y="304181"/>
            <a:ext cx="973081" cy="1296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620688"/>
            <a:ext cx="6336704" cy="864096"/>
          </a:xfrm>
        </p:spPr>
        <p:txBody>
          <a:bodyPr>
            <a:noAutofit/>
          </a:bodyPr>
          <a:lstStyle/>
          <a:p>
            <a:r>
              <a:rPr lang="en" sz="2000" b="1" dirty="0" err="1"/>
              <a:t>Coser's </a:t>
            </a:r>
            <a:endParaRPr lang="ru-RU" sz="2000" b="1" dirty="0"/>
          </a:p>
        </p:txBody>
      </p:sp>
      <p:sp>
        <p:nvSpPr>
          <p:cNvPr id="3" name="Содержимое 2"/>
          <p:cNvSpPr>
            <a:spLocks noGrp="1"/>
          </p:cNvSpPr>
          <p:nvPr>
            <p:ph idx="1"/>
          </p:nvPr>
        </p:nvSpPr>
        <p:spPr>
          <a:xfrm>
            <a:off x="755576" y="1628800"/>
            <a:ext cx="7632848" cy="4464536"/>
          </a:xfrm>
        </p:spPr>
        <p:txBody>
          <a:bodyPr>
            <a:normAutofit fontScale="92500" lnSpcReduction="20000"/>
          </a:bodyPr>
          <a:lstStyle/>
          <a:p>
            <a:pPr algn="just"/>
            <a:r>
              <a:rPr lang="en" dirty="0"/>
              <a:t>social conflict is reduced to tension between what is and what should be in accordance with the feelings of certain groups and individuals</a:t>
            </a:r>
          </a:p>
          <a:p>
            <a:pPr algn="just"/>
            <a:r>
              <a:rPr lang="en" i="1" dirty="0"/>
              <a:t>a constant source and cause of modern social conflicts is the lack of resources, not only material, but also political, resources of power </a:t>
            </a:r>
            <a:r>
              <a:rPr lang="en" dirty="0"/>
              <a:t>, prestige, which exist in any society</a:t>
            </a:r>
          </a:p>
          <a:p>
            <a:pPr algn="just"/>
            <a:r>
              <a:rPr lang="en" i="1" dirty="0"/>
              <a:t>As long as society exists, there will be tension, there will be conflicts, and the struggle of people for power, prestige, and respect will play a special role.</a:t>
            </a:r>
          </a:p>
          <a:p>
            <a:pPr algn="just"/>
            <a:r>
              <a:rPr lang="en" dirty="0"/>
              <a:t>In closed societies, conflict undermines social harmony and threatens to destroy the social order through revolutionary violence.</a:t>
            </a:r>
          </a:p>
          <a:p>
            <a:pPr algn="just"/>
            <a:r>
              <a:rPr lang="en" dirty="0"/>
              <a:t>In open societies there are many conflicts between different strata and groups, but there are social institutions that protect social harmony and turn the energy of conflicts to the benefit of society.</a:t>
            </a:r>
          </a:p>
          <a:p>
            <a:pPr algn="just"/>
            <a:r>
              <a:rPr lang="en" i="1" dirty="0"/>
              <a:t>the more independent conflicts there are, the better for the unity of society</a:t>
            </a:r>
          </a:p>
          <a:p>
            <a:pPr algn="just"/>
            <a:r>
              <a:rPr lang="en" i="1" dirty="0"/>
              <a:t>Social conflicts can perform two types of functions: negative (destructive) and positive (constructive)</a:t>
            </a:r>
            <a:endParaRPr lang="ru-RU" dirty="0"/>
          </a:p>
          <a:p>
            <a:pPr>
              <a:buNone/>
            </a:pPr>
            <a:endParaRPr lang="ru-RU"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400125"/>
            <a:ext cx="888988" cy="1152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Прямоугольник 3"/>
          <p:cNvSpPr/>
          <p:nvPr/>
        </p:nvSpPr>
        <p:spPr>
          <a:xfrm>
            <a:off x="1187624" y="5157192"/>
            <a:ext cx="700966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1400" b="1" dirty="0"/>
              <a:t>Conflict is behavior that involves struggle between opposing parties over scarce resources and involves an attempt to neutralize, harm, or eliminate an opponent </a:t>
            </a:r>
            <a:r>
              <a:rPr lang="en"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1099250"/>
          </a:xfrm>
        </p:spPr>
        <p:txBody>
          <a:bodyPr>
            <a:normAutofit/>
          </a:bodyPr>
          <a:lstStyle/>
          <a:p>
            <a:r>
              <a:rPr lang="en" i="1" dirty="0"/>
              <a:t>negative functions of conflict</a:t>
            </a:r>
            <a:endParaRPr lang="ru-RU" dirty="0"/>
          </a:p>
        </p:txBody>
      </p:sp>
      <p:sp>
        <p:nvSpPr>
          <p:cNvPr id="3" name="Содержимое 2"/>
          <p:cNvSpPr>
            <a:spLocks noGrp="1"/>
          </p:cNvSpPr>
          <p:nvPr>
            <p:ph idx="1"/>
          </p:nvPr>
        </p:nvSpPr>
        <p:spPr>
          <a:solidFill>
            <a:schemeClr val="accent1">
              <a:lumMod val="20000"/>
              <a:lumOff val="80000"/>
            </a:schemeClr>
          </a:solidFill>
        </p:spPr>
        <p:txBody>
          <a:bodyPr>
            <a:normAutofit/>
          </a:bodyPr>
          <a:lstStyle/>
          <a:p>
            <a:pPr lvl="0" algn="just"/>
            <a:r>
              <a:rPr lang="en" dirty="0"/>
              <a:t>deterioration of the social climate, reduction in labor productivity, dismissal of some workers in order to resolve the conflict;</a:t>
            </a:r>
          </a:p>
          <a:p>
            <a:pPr lvl="0" algn="just"/>
            <a:r>
              <a:rPr lang="en" dirty="0"/>
              <a:t>inadequate perception and misunderstanding of each other by the conflicting parties;</a:t>
            </a:r>
          </a:p>
          <a:p>
            <a:pPr lvl="0" algn="just"/>
            <a:r>
              <a:rPr lang="en" dirty="0"/>
              <a:t>decreasing cooperation between conflicting parties during and after the conflict;</a:t>
            </a:r>
          </a:p>
          <a:p>
            <a:pPr lvl="0" algn="just"/>
            <a:r>
              <a:rPr lang="en" dirty="0"/>
              <a:t>a spirit of confrontation that draws people into struggle and makes them strive for victory at all costs rather than for solving real problems and overcoming differences;</a:t>
            </a:r>
          </a:p>
          <a:p>
            <a:pPr lvl="0" algn="just"/>
            <a:r>
              <a:rPr lang="en" dirty="0"/>
              <a:t>material and emotional costs of resolving the conflict.</a:t>
            </a:r>
          </a:p>
          <a:p>
            <a:pPr>
              <a:buNone/>
            </a:pP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 i="1" dirty="0"/>
              <a:t>Positive functions of social conflict</a:t>
            </a:r>
            <a:endParaRPr lang="ru-RU" dirty="0"/>
          </a:p>
        </p:txBody>
      </p:sp>
      <p:sp>
        <p:nvSpPr>
          <p:cNvPr id="3" name="Содержимое 2"/>
          <p:cNvSpPr>
            <a:spLocks noGrp="1"/>
          </p:cNvSpPr>
          <p:nvPr>
            <p:ph idx="1"/>
          </p:nvPr>
        </p:nvSpPr>
        <p:spPr>
          <a:xfrm>
            <a:off x="1115616" y="2119257"/>
            <a:ext cx="6984776" cy="3603812"/>
          </a:xfrm>
          <a:solidFill>
            <a:schemeClr val="accent2">
              <a:lumMod val="20000"/>
              <a:lumOff val="80000"/>
            </a:schemeClr>
          </a:solidFill>
        </p:spPr>
        <p:txBody>
          <a:bodyPr>
            <a:noAutofit/>
          </a:bodyPr>
          <a:lstStyle/>
          <a:p>
            <a:pPr lvl="0" algn="just"/>
            <a:r>
              <a:rPr lang="en" sz="1400" dirty="0"/>
              <a:t>conflict does not allow the existing system of relations to freeze and ossify, it pushes it towards change and development, opens the way for innovations that can improve it;</a:t>
            </a:r>
          </a:p>
          <a:p>
            <a:pPr lvl="0" algn="just"/>
            <a:r>
              <a:rPr lang="en" sz="1400" dirty="0"/>
              <a:t>plays a communicative, informational and connecting role, since during the conflict its participants get to know each other better;</a:t>
            </a:r>
          </a:p>
          <a:p>
            <a:pPr lvl="0" algn="just"/>
            <a:r>
              <a:rPr lang="en" sz="1400" dirty="0"/>
              <a:t>conflict contributes to the structuring of social groups, the creation of organizations, and the consolidation of teams of like-minded people;</a:t>
            </a:r>
          </a:p>
          <a:p>
            <a:pPr lvl="0" algn="just"/>
            <a:r>
              <a:rPr lang="en" sz="1400" dirty="0"/>
              <a:t>relieves the syndrome of submission, stimulates people's activity;</a:t>
            </a:r>
          </a:p>
          <a:p>
            <a:pPr lvl="0" algn="just"/>
            <a:r>
              <a:rPr lang="en" sz="1400" dirty="0"/>
              <a:t>stimulates personal development, the growth of people’s sense of responsibility, and their awareness of their own importance;</a:t>
            </a:r>
          </a:p>
          <a:p>
            <a:pPr lvl="0" algn="just"/>
            <a:r>
              <a:rPr lang="en" sz="1400" dirty="0"/>
              <a:t>unleashing a conflict relieves underlying tension and gives it an outlet (conflict as an exhaust valve);</a:t>
            </a:r>
          </a:p>
          <a:p>
            <a:pPr lvl="0" algn="just"/>
            <a:r>
              <a:rPr lang="en" sz="1400" dirty="0"/>
              <a:t>the conflict performs a diagnostic function;</a:t>
            </a:r>
          </a:p>
          <a:p>
            <a:pPr lvl="0" algn="just"/>
            <a:r>
              <a:rPr lang="en" sz="1400" dirty="0"/>
              <a:t>conflict contributes to the creation of new forms and social institutions, i.e. the function of norm-setting).</a:t>
            </a:r>
          </a:p>
          <a:p>
            <a:pPr algn="just">
              <a:buNone/>
            </a:pPr>
            <a:endParaRPr lang="ru-RU"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817582"/>
            <a:ext cx="4248472" cy="1202485"/>
          </a:xfrm>
        </p:spPr>
        <p:txBody>
          <a:bodyPr>
            <a:normAutofit/>
          </a:bodyPr>
          <a:lstStyle/>
          <a:p>
            <a:r>
              <a:rPr lang="en" sz="2800" dirty="0" err="1"/>
              <a:t>Dahrendorf's </a:t>
            </a:r>
            <a:endParaRPr lang="ru-RU" sz="2800" dirty="0"/>
          </a:p>
        </p:txBody>
      </p:sp>
      <p:sp>
        <p:nvSpPr>
          <p:cNvPr id="3" name="Содержимое 2"/>
          <p:cNvSpPr>
            <a:spLocks noGrp="1"/>
          </p:cNvSpPr>
          <p:nvPr>
            <p:ph idx="1"/>
          </p:nvPr>
        </p:nvSpPr>
        <p:spPr>
          <a:xfrm>
            <a:off x="1463040" y="2119257"/>
            <a:ext cx="6565344" cy="3603812"/>
          </a:xfrm>
        </p:spPr>
        <p:txBody>
          <a:bodyPr>
            <a:normAutofit fontScale="92500" lnSpcReduction="10000"/>
          </a:bodyPr>
          <a:lstStyle/>
          <a:p>
            <a:r>
              <a:rPr lang="en" dirty="0"/>
              <a:t>All social life is a conflict because it is changeable</a:t>
            </a:r>
          </a:p>
          <a:p>
            <a:r>
              <a:rPr lang="en" dirty="0"/>
              <a:t>It is precisely in conflict that the creative core of all communities and the possibility of freedom are found, as well as the challenge to rational mastery and control over social problems</a:t>
            </a:r>
          </a:p>
          <a:p>
            <a:r>
              <a:rPr lang="en" i="1" dirty="0"/>
              <a:t>the main cause of the conflict is the relationship of dominance and subordination, power relations, inequality of different social groups in the social structure of society</a:t>
            </a:r>
          </a:p>
          <a:p>
            <a:r>
              <a:rPr lang="en" dirty="0"/>
              <a:t>Three main ways of conflict resolution:</a:t>
            </a:r>
          </a:p>
          <a:p>
            <a:pPr lvl="0"/>
            <a:r>
              <a:rPr lang="en" dirty="0"/>
              <a:t>suppression;</a:t>
            </a:r>
          </a:p>
          <a:p>
            <a:pPr lvl="0"/>
            <a:r>
              <a:rPr lang="en" dirty="0"/>
              <a:t>cancellation by eliminating the contradiction;</a:t>
            </a:r>
          </a:p>
          <a:p>
            <a:r>
              <a:rPr lang="en" dirty="0"/>
              <a:t>regulation</a:t>
            </a:r>
            <a:endParaRPr lang="ru-RU" i="1" dirty="0"/>
          </a:p>
          <a:p>
            <a:pPr>
              <a:buNone/>
            </a:pPr>
            <a:endParaRPr lang="ru-RU" i="1" dirty="0"/>
          </a:p>
          <a:p>
            <a:pPr>
              <a:buNone/>
            </a:pP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3110" y="548680"/>
            <a:ext cx="2381250"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Прямоугольник 3"/>
          <p:cNvSpPr/>
          <p:nvPr/>
        </p:nvSpPr>
        <p:spPr>
          <a:xfrm>
            <a:off x="1043608" y="5157192"/>
            <a:ext cx="713075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Conflict is "any relationship between elements that can be characterized by objective (latent) or subjective (manifest) opposites"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2050" name="Picture 2" descr="http://images.myshared.ru/508412/slide_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692696"/>
            <a:ext cx="7200799" cy="54006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572000" y="1052736"/>
            <a:ext cx="3456384" cy="108012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b="1" i="1" dirty="0"/>
              <a:t>Kenneth </a:t>
            </a:r>
            <a:r>
              <a:rPr lang="en" b="1" i="1" dirty="0" err="1"/>
              <a:t>Boulding's General Theory of Conflict</a:t>
            </a:r>
            <a:br>
              <a:rPr lang="ru-RU" b="1" dirty="0"/>
            </a:br>
            <a:endParaRPr lang="ru-RU" dirty="0"/>
          </a:p>
        </p:txBody>
      </p:sp>
      <p:sp>
        <p:nvSpPr>
          <p:cNvPr id="5" name="Прямоугольник 4"/>
          <p:cNvSpPr/>
          <p:nvPr/>
        </p:nvSpPr>
        <p:spPr>
          <a:xfrm flipH="1">
            <a:off x="3946959" y="3356992"/>
            <a:ext cx="4225440" cy="260200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n" sz="1300" b="1" dirty="0"/>
              <a:t>Conflict is inseparable from social life</a:t>
            </a:r>
          </a:p>
          <a:p>
            <a:pPr marL="285750" indent="-285750" algn="just">
              <a:buFont typeface="Wingdings" panose="05000000000000000000" pitchFamily="2" charset="2"/>
              <a:buChar char="q"/>
            </a:pPr>
            <a:r>
              <a:rPr lang="en" sz="1300" b="1" dirty="0"/>
              <a:t>Conflict is a situation in which the parties recognize the incompatibility of their positions and each party seeks to take a position opposite to the interests of the other</a:t>
            </a:r>
          </a:p>
          <a:p>
            <a:pPr marL="285750" indent="-285750" algn="just">
              <a:buFont typeface="Wingdings" panose="05000000000000000000" pitchFamily="2" charset="2"/>
              <a:buChar char="q"/>
            </a:pPr>
            <a:r>
              <a:rPr lang="en" sz="1300" b="1" dirty="0"/>
              <a:t>conflicts are a type of social interaction where the parties are aware of both their opposition and their attitude towards it. They are consciously organized, developing a strategy and tactics of struggle</a:t>
            </a:r>
          </a:p>
        </p:txBody>
      </p:sp>
    </p:spTree>
    <p:extLst>
      <p:ext uri="{BB962C8B-B14F-4D97-AF65-F5344CB8AC3E}">
        <p14:creationId xmlns:p14="http://schemas.microsoft.com/office/powerpoint/2010/main" val="3525963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6732" y="1113431"/>
            <a:ext cx="6624736" cy="707886"/>
          </a:xfrm>
          <a:prstGeom prst="rect">
            <a:avLst/>
          </a:prstGeom>
          <a:noFill/>
        </p:spPr>
        <p:txBody>
          <a:bodyPr wrap="square" rtlCol="0">
            <a:spAutoFit/>
          </a:bodyPr>
          <a:lstStyle/>
          <a:p>
            <a:r>
              <a:rPr lang="en" sz="4000" b="1" dirty="0">
                <a:latin typeface="Arial" panose="020B0604020202020204" pitchFamily="34" charset="0"/>
                <a:cs typeface="Arial" panose="020B0604020202020204" pitchFamily="34" charset="0"/>
              </a:rPr>
              <a:t>Political conflict</a:t>
            </a:r>
            <a:r>
              <a:rPr lang="ru-RU" sz="4000" b="1" dirty="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studies</a:t>
            </a:r>
            <a:endParaRPr lang="ru-RU" sz="1400" b="1" dirty="0">
              <a:latin typeface="Arial" panose="020B0604020202020204" pitchFamily="34" charset="0"/>
              <a:cs typeface="Arial" panose="020B0604020202020204" pitchFamily="34" charset="0"/>
            </a:endParaRPr>
          </a:p>
        </p:txBody>
      </p:sp>
      <p:sp>
        <p:nvSpPr>
          <p:cNvPr id="6" name="TextBox 5"/>
          <p:cNvSpPr txBox="1"/>
          <p:nvPr/>
        </p:nvSpPr>
        <p:spPr>
          <a:xfrm>
            <a:off x="1907704" y="2780928"/>
            <a:ext cx="6264696" cy="1692771"/>
          </a:xfrm>
          <a:prstGeom prst="rect">
            <a:avLst/>
          </a:prstGeom>
          <a:noFill/>
        </p:spPr>
        <p:txBody>
          <a:bodyPr wrap="square" rtlCol="0">
            <a:spAutoFit/>
          </a:bodyPr>
          <a:lstStyle/>
          <a:p>
            <a:r>
              <a:rPr lang="en-US" sz="3200" b="1" dirty="0">
                <a:solidFill>
                  <a:srgbClr val="0070C0"/>
                </a:solidFill>
                <a:latin typeface="Arial" panose="020B0604020202020204" pitchFamily="34" charset="0"/>
                <a:cs typeface="Arial" panose="020B0604020202020204" pitchFamily="34" charset="0"/>
              </a:rPr>
              <a:t>Lecture</a:t>
            </a:r>
            <a:r>
              <a:rPr lang="ru-RU" sz="3200" b="1" dirty="0">
                <a:solidFill>
                  <a:srgbClr val="0070C0"/>
                </a:solidFill>
                <a:latin typeface="Arial" panose="020B0604020202020204" pitchFamily="34" charset="0"/>
                <a:cs typeface="Arial" panose="020B0604020202020204" pitchFamily="34" charset="0"/>
              </a:rPr>
              <a:t> </a:t>
            </a:r>
            <a:r>
              <a:rPr lang="en-US" sz="3200" b="1" dirty="0">
                <a:solidFill>
                  <a:srgbClr val="0070C0"/>
                </a:solidFill>
                <a:latin typeface="Arial" panose="020B0604020202020204" pitchFamily="34" charset="0"/>
                <a:cs typeface="Arial" panose="020B0604020202020204" pitchFamily="34" charset="0"/>
              </a:rPr>
              <a:t>2</a:t>
            </a:r>
            <a:endParaRPr lang="ru-RU" sz="3200" b="1" dirty="0">
              <a:solidFill>
                <a:srgbClr val="0070C0"/>
              </a:solidFill>
              <a:latin typeface="Arial" panose="020B0604020202020204" pitchFamily="34" charset="0"/>
              <a:cs typeface="Arial" panose="020B0604020202020204" pitchFamily="34" charset="0"/>
            </a:endParaRPr>
          </a:p>
          <a:p>
            <a:r>
              <a:rPr lang="ru-RU" sz="3600" kern="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conflicts</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concept</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essence</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and</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features</a:t>
            </a:r>
            <a:r>
              <a:rPr lang="ru-RU" sz="3600" kern="0" dirty="0">
                <a:effectLst/>
                <a:latin typeface="Arial" panose="020B0604020202020204" pitchFamily="34" charset="0"/>
                <a:ea typeface="Times New Roman" panose="02020603050405020304" pitchFamily="18" charset="0"/>
                <a:cs typeface="Arial" panose="020B0604020202020204" pitchFamily="34" charset="0"/>
              </a:rPr>
              <a:t>.</a:t>
            </a:r>
            <a:endParaRPr lang="ru-RU" sz="2800"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739210"/>
          </a:xfrm>
        </p:spPr>
        <p:txBody>
          <a:bodyPr>
            <a:normAutofit/>
          </a:bodyPr>
          <a:lstStyle/>
          <a:p>
            <a:r>
              <a:rPr lang="en" sz="2800" dirty="0"/>
              <a:t>POLITICAL CONFLICT</a:t>
            </a:r>
          </a:p>
        </p:txBody>
      </p:sp>
      <p:sp>
        <p:nvSpPr>
          <p:cNvPr id="3" name="Содержимое 2"/>
          <p:cNvSpPr>
            <a:spLocks noGrp="1"/>
          </p:cNvSpPr>
          <p:nvPr>
            <p:ph idx="1"/>
          </p:nvPr>
        </p:nvSpPr>
        <p:spPr/>
        <p:txBody>
          <a:bodyPr/>
          <a:lstStyle/>
          <a:p>
            <a:pPr>
              <a:buNone/>
            </a:pPr>
            <a:endParaRPr lang="ru-RU" dirty="0"/>
          </a:p>
        </p:txBody>
      </p:sp>
      <p:sp>
        <p:nvSpPr>
          <p:cNvPr id="10" name="Кольцо 9"/>
          <p:cNvSpPr/>
          <p:nvPr/>
        </p:nvSpPr>
        <p:spPr>
          <a:xfrm>
            <a:off x="467544" y="1556792"/>
            <a:ext cx="914400" cy="9144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1" name="Прямоугольник 10"/>
          <p:cNvSpPr/>
          <p:nvPr/>
        </p:nvSpPr>
        <p:spPr>
          <a:xfrm>
            <a:off x="1403648" y="1628800"/>
            <a:ext cx="662473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b="1" dirty="0">
                <a:solidFill>
                  <a:schemeClr val="tx1"/>
                </a:solidFill>
              </a:rPr>
              <a:t>The leading source of policy underlying what is happening</a:t>
            </a:r>
          </a:p>
          <a:p>
            <a:pPr algn="ctr"/>
            <a:r>
              <a:rPr lang="en" b="1" dirty="0">
                <a:solidFill>
                  <a:schemeClr val="tx1"/>
                </a:solidFill>
              </a:rPr>
              <a:t>changes in it and thereby determining its boundaries and the nature of its existence</a:t>
            </a:r>
          </a:p>
        </p:txBody>
      </p:sp>
      <p:sp>
        <p:nvSpPr>
          <p:cNvPr id="12" name="Блок-схема: процесс 11"/>
          <p:cNvSpPr/>
          <p:nvPr/>
        </p:nvSpPr>
        <p:spPr>
          <a:xfrm>
            <a:off x="1606749" y="3212976"/>
            <a:ext cx="7272808" cy="2232248"/>
          </a:xfrm>
          <a:prstGeom prst="flowChart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Conflict is secondary to understanding the essence of politics</a:t>
            </a:r>
          </a:p>
          <a:p>
            <a:pPr algn="ctr"/>
            <a:r>
              <a:rPr lang="en" dirty="0"/>
              <a:t>Conflict is an anomaly of the political process</a:t>
            </a:r>
          </a:p>
          <a:p>
            <a:pPr algn="ctr"/>
            <a:r>
              <a:rPr lang="en" dirty="0"/>
              <a:t>The aim of the policy is to maintain “social homogeneity” or to exert “pedagogical influence” on society to prevent conflicts</a:t>
            </a:r>
          </a:p>
        </p:txBody>
      </p:sp>
      <p:sp>
        <p:nvSpPr>
          <p:cNvPr id="13" name="Кольцо 12"/>
          <p:cNvSpPr/>
          <p:nvPr/>
        </p:nvSpPr>
        <p:spPr>
          <a:xfrm>
            <a:off x="539552" y="3501008"/>
            <a:ext cx="914400" cy="9144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4" name="Прямоугольник 13"/>
          <p:cNvSpPr/>
          <p:nvPr/>
        </p:nvSpPr>
        <p:spPr>
          <a:xfrm>
            <a:off x="899592" y="5445224"/>
            <a:ext cx="7704856" cy="79208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b="1" dirty="0"/>
              <a:t>Destabilization of power and disintegration of society arise not because conflicts arise, but because of the inability to regulate political contradictions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 dirty="0"/>
              <a:t>Political conflict</a:t>
            </a:r>
          </a:p>
        </p:txBody>
      </p:sp>
      <p:sp>
        <p:nvSpPr>
          <p:cNvPr id="3" name="Объект 2"/>
          <p:cNvSpPr>
            <a:spLocks noGrp="1"/>
          </p:cNvSpPr>
          <p:nvPr>
            <p:ph idx="1"/>
          </p:nvPr>
        </p:nvSpPr>
        <p:spPr>
          <a:xfrm>
            <a:off x="1463040" y="2119257"/>
            <a:ext cx="6196405" cy="3325967"/>
          </a:xfrm>
          <a:solidFill>
            <a:schemeClr val="accent6">
              <a:lumMod val="20000"/>
              <a:lumOff val="80000"/>
            </a:schemeClr>
          </a:solidFill>
        </p:spPr>
        <p:txBody>
          <a:bodyPr/>
          <a:lstStyle/>
          <a:p>
            <a:pPr algn="just"/>
            <a:r>
              <a:rPr lang="en" dirty="0"/>
              <a:t>this is a clash (confrontation) between two or more subjects (parties) of politics, the causes of which are incompatible political interests, goals and values, directly or indirectly related to political (state) power</a:t>
            </a:r>
          </a:p>
        </p:txBody>
      </p:sp>
    </p:spTree>
    <p:extLst>
      <p:ext uri="{BB962C8B-B14F-4D97-AF65-F5344CB8AC3E}">
        <p14:creationId xmlns:p14="http://schemas.microsoft.com/office/powerpoint/2010/main" val="1750369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620688"/>
            <a:ext cx="7272808" cy="1008112"/>
          </a:xfrm>
        </p:spPr>
        <p:txBody>
          <a:bodyPr>
            <a:normAutofit fontScale="90000"/>
          </a:bodyPr>
          <a:lstStyle/>
          <a:p>
            <a:br>
              <a:rPr lang="ru-RU" sz="3100" dirty="0"/>
            </a:br>
            <a:r>
              <a:rPr lang="en" sz="3100" dirty="0"/>
              <a:t>Three reasons underlying political confrontation</a:t>
            </a:r>
            <a:br>
              <a:rPr lang="ru-RU" dirty="0"/>
            </a:br>
            <a:endParaRPr lang="ru-RU" dirty="0"/>
          </a:p>
        </p:txBody>
      </p:sp>
      <p:sp>
        <p:nvSpPr>
          <p:cNvPr id="3" name="Содержимое 2"/>
          <p:cNvSpPr>
            <a:spLocks noGrp="1"/>
          </p:cNvSpPr>
          <p:nvPr>
            <p:ph idx="1"/>
          </p:nvPr>
        </p:nvSpPr>
        <p:spPr>
          <a:xfrm>
            <a:off x="1043608" y="1700808"/>
            <a:ext cx="6628453" cy="4107868"/>
          </a:xfrm>
          <a:solidFill>
            <a:schemeClr val="accent2">
              <a:lumMod val="20000"/>
              <a:lumOff val="80000"/>
            </a:schemeClr>
          </a:solidFill>
        </p:spPr>
        <p:txBody>
          <a:bodyPr>
            <a:normAutofit lnSpcReduction="10000"/>
          </a:bodyPr>
          <a:lstStyle/>
          <a:p>
            <a:pPr algn="just"/>
            <a:r>
              <a:rPr lang="en" dirty="0"/>
              <a:t>1. Various forms and aspects of social relations that determine the discrepancy between the statuses of political subjects, their role assignments and functions, interests and needs in power, lack of resources, etc.</a:t>
            </a:r>
          </a:p>
          <a:p>
            <a:pPr algn="just"/>
            <a:r>
              <a:rPr lang="en" dirty="0"/>
              <a:t>2. Differences between people (their groups and associations) in basic values and political ideals, in assessments of historical and current events, as well as in other subjectively significant ideas about political phenomena.</a:t>
            </a:r>
          </a:p>
          <a:p>
            <a:pPr algn="just"/>
            <a:r>
              <a:rPr lang="en" dirty="0"/>
              <a:t>3. The processes of identification of citizens, their awareness of their belonging to social, ethnic, religious and other communities and associations, which determines their understanding of their place in the social and political system.</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2"/>
            <a:ext cx="4413081" cy="1099249"/>
          </a:xfrm>
        </p:spPr>
        <p:txBody>
          <a:bodyPr>
            <a:normAutofit/>
          </a:bodyPr>
          <a:lstStyle/>
          <a:p>
            <a:r>
              <a:rPr lang="en" sz="2800" b="1" dirty="0"/>
              <a:t>Features of political conflict</a:t>
            </a:r>
          </a:p>
        </p:txBody>
      </p:sp>
      <p:sp>
        <p:nvSpPr>
          <p:cNvPr id="3" name="Объект 2"/>
          <p:cNvSpPr>
            <a:spLocks noGrp="1"/>
          </p:cNvSpPr>
          <p:nvPr>
            <p:ph idx="1"/>
          </p:nvPr>
        </p:nvSpPr>
        <p:spPr>
          <a:xfrm>
            <a:off x="1331640" y="1916832"/>
            <a:ext cx="6196405" cy="3603812"/>
          </a:xfrm>
        </p:spPr>
        <p:txBody>
          <a:bodyPr>
            <a:normAutofit/>
          </a:bodyPr>
          <a:lstStyle/>
          <a:p>
            <a:pPr algn="just"/>
            <a:r>
              <a:rPr lang="en" b="1" dirty="0"/>
              <a:t>The publicity </a:t>
            </a:r>
            <a:r>
              <a:rPr lang="en" dirty="0"/>
              <a:t>and </a:t>
            </a:r>
            <a:r>
              <a:rPr lang="en" b="1" dirty="0"/>
              <a:t>open </a:t>
            </a:r>
            <a:r>
              <a:rPr lang="en" dirty="0"/>
              <a:t>nature of the manifestation of the confrontation between the parties.</a:t>
            </a:r>
          </a:p>
          <a:p>
            <a:pPr algn="just"/>
            <a:r>
              <a:rPr lang="en" b="1" dirty="0"/>
              <a:t>Universal significance.</a:t>
            </a:r>
          </a:p>
          <a:p>
            <a:pPr algn="just"/>
            <a:r>
              <a:rPr lang="en" b="1" dirty="0"/>
              <a:t>Conditionality by power (power relations).</a:t>
            </a:r>
          </a:p>
          <a:p>
            <a:pPr algn="just"/>
            <a:r>
              <a:rPr lang="en" b="1" dirty="0"/>
              <a:t>Institutional organization</a:t>
            </a:r>
            <a:r>
              <a:rPr lang="en" dirty="0"/>
              <a:t> </a:t>
            </a:r>
          </a:p>
          <a:p>
            <a:pPr algn="just"/>
            <a:r>
              <a:rPr lang="en" b="1" dirty="0"/>
              <a:t>Conflict of mutual intentions of the parties</a:t>
            </a:r>
            <a:r>
              <a:rPr lang="en" dirty="0"/>
              <a:t> </a:t>
            </a:r>
          </a:p>
          <a:p>
            <a:pPr algn="just"/>
            <a:r>
              <a:rPr lang="en" b="1" dirty="0"/>
              <a:t>Legal conflicts</a:t>
            </a:r>
            <a:endParaRPr lang="ru-RU" dirty="0"/>
          </a:p>
        </p:txBody>
      </p:sp>
    </p:spTree>
    <p:extLst>
      <p:ext uri="{BB962C8B-B14F-4D97-AF65-F5344CB8AC3E}">
        <p14:creationId xmlns:p14="http://schemas.microsoft.com/office/powerpoint/2010/main" val="12688425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883226"/>
          </a:xfrm>
        </p:spPr>
        <p:txBody>
          <a:bodyPr>
            <a:normAutofit fontScale="90000"/>
          </a:bodyPr>
          <a:lstStyle/>
          <a:p>
            <a:r>
              <a:rPr lang="en" sz="3100" b="1" dirty="0"/>
              <a:t>The structure of political conflict</a:t>
            </a:r>
            <a:br>
              <a:rPr lang="ru-RU" dirty="0"/>
            </a:br>
            <a:endParaRPr lang="ru-RU" dirty="0"/>
          </a:p>
        </p:txBody>
      </p:sp>
      <p:sp>
        <p:nvSpPr>
          <p:cNvPr id="3" name="Объект 2"/>
          <p:cNvSpPr>
            <a:spLocks noGrp="1"/>
          </p:cNvSpPr>
          <p:nvPr>
            <p:ph idx="1"/>
          </p:nvPr>
        </p:nvSpPr>
        <p:spPr>
          <a:xfrm>
            <a:off x="1463040" y="1556792"/>
            <a:ext cx="6196405" cy="4166277"/>
          </a:xfrm>
        </p:spPr>
        <p:txBody>
          <a:bodyPr/>
          <a:lstStyle/>
          <a:p>
            <a:pPr algn="just"/>
            <a:r>
              <a:rPr lang="en" dirty="0"/>
              <a:t>two or more opposing parties (subjects) of a conflict;</a:t>
            </a:r>
          </a:p>
          <a:p>
            <a:pPr algn="just"/>
            <a:r>
              <a:rPr lang="en" dirty="0"/>
              <a:t>object (subject) of the conflict;</a:t>
            </a:r>
          </a:p>
          <a:p>
            <a:pPr algn="just"/>
            <a:r>
              <a:rPr lang="en" dirty="0"/>
              <a:t>indirect aspects of the conflict (as a probabilistic element of the structure);</a:t>
            </a:r>
          </a:p>
          <a:p>
            <a:pPr algn="just"/>
            <a:r>
              <a:rPr lang="en" dirty="0"/>
              <a:t>third party (as a probabilistic element of the structure);</a:t>
            </a:r>
          </a:p>
          <a:p>
            <a:pPr algn="just"/>
            <a:r>
              <a:rPr lang="en" dirty="0"/>
              <a:t>surrounding social environment (social and political field).</a:t>
            </a:r>
          </a:p>
        </p:txBody>
      </p:sp>
    </p:spTree>
    <p:extLst>
      <p:ext uri="{BB962C8B-B14F-4D97-AF65-F5344CB8AC3E}">
        <p14:creationId xmlns:p14="http://schemas.microsoft.com/office/powerpoint/2010/main" val="2993483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 dirty="0"/>
              <a:t>Subjects of political conflict</a:t>
            </a:r>
          </a:p>
        </p:txBody>
      </p:sp>
      <p:sp>
        <p:nvSpPr>
          <p:cNvPr id="3" name="Объект 2"/>
          <p:cNvSpPr>
            <a:spLocks noGrp="1"/>
          </p:cNvSpPr>
          <p:nvPr>
            <p:ph idx="1"/>
          </p:nvPr>
        </p:nvSpPr>
        <p:spPr/>
        <p:txBody>
          <a:bodyPr>
            <a:normAutofit/>
          </a:bodyPr>
          <a:lstStyle/>
          <a:p>
            <a:pPr algn="just"/>
            <a:r>
              <a:rPr lang="en" dirty="0"/>
              <a:t>a real or potential subject of political relations, possessing certain political resources, having his own political interests and ready to defend them (already defending them) in a real political confrontation.</a:t>
            </a:r>
            <a:endParaRPr lang="en-US" dirty="0"/>
          </a:p>
          <a:p>
            <a:pPr algn="just"/>
            <a:r>
              <a:rPr lang="en" dirty="0"/>
              <a:t>These are individuals, groups, organizations, work collectives, social communities, political institutions, states, due to certain reasons and circumstances, involved in the conflict and taking part in it.</a:t>
            </a:r>
          </a:p>
        </p:txBody>
      </p:sp>
    </p:spTree>
    <p:extLst>
      <p:ext uri="{BB962C8B-B14F-4D97-AF65-F5344CB8AC3E}">
        <p14:creationId xmlns:p14="http://schemas.microsoft.com/office/powerpoint/2010/main" val="28053466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 dirty="0"/>
              <a:t>Third party to the conflict</a:t>
            </a:r>
          </a:p>
        </p:txBody>
      </p:sp>
      <p:sp>
        <p:nvSpPr>
          <p:cNvPr id="3" name="Объект 2"/>
          <p:cNvSpPr>
            <a:spLocks noGrp="1"/>
          </p:cNvSpPr>
          <p:nvPr>
            <p:ph idx="1"/>
          </p:nvPr>
        </p:nvSpPr>
        <p:spPr>
          <a:xfrm>
            <a:off x="899592" y="2119257"/>
            <a:ext cx="7128792" cy="3603812"/>
          </a:xfrm>
        </p:spPr>
        <p:txBody>
          <a:bodyPr>
            <a:normAutofit fontScale="77500" lnSpcReduction="20000"/>
          </a:bodyPr>
          <a:lstStyle/>
          <a:p>
            <a:pPr algn="just"/>
            <a:r>
              <a:rPr lang="en" dirty="0"/>
              <a:t>The functions and importance of the third party in the negotiation process are largely determined by its status in the negotiations. M. M. Lebedeva identifies the following functions of the third party:</a:t>
            </a:r>
          </a:p>
          <a:p>
            <a:pPr algn="just"/>
            <a:r>
              <a:rPr lang="en" b="1" dirty="0"/>
              <a:t>mediation - </a:t>
            </a:r>
            <a:r>
              <a:rPr lang="en" dirty="0"/>
              <a:t>participation in the negotiation process with the aim of optimizing the process of finding a mutually acceptable solution. It is carried out with the mutual consent of the negotiating parties;</a:t>
            </a:r>
          </a:p>
          <a:p>
            <a:pPr algn="just"/>
            <a:r>
              <a:rPr lang="en" b="1" dirty="0"/>
              <a:t>rendering "good offices" - </a:t>
            </a:r>
            <a:r>
              <a:rPr lang="en" dirty="0"/>
              <a:t>this function is less significant and binding than mediation. It may be limited, for example, to providing one's territory for negotiations or facilitating the establishment of communications. Rendering good offices is possible with the consent of even one party;</a:t>
            </a:r>
          </a:p>
          <a:p>
            <a:pPr algn="just"/>
            <a:r>
              <a:rPr lang="en" b="1" dirty="0"/>
              <a:t>monitoring the progress of negotiations - </a:t>
            </a:r>
            <a:r>
              <a:rPr lang="en" dirty="0"/>
              <a:t>observers, by the very fact of their presence at the negotiations, create conditions for reducing tension between the parties and promote constructive dialogue, but they themselves are not directly involved in the negotiation process;</a:t>
            </a:r>
          </a:p>
          <a:p>
            <a:pPr algn="just"/>
            <a:r>
              <a:rPr lang="en" b="1" dirty="0"/>
              <a:t>arbitration - </a:t>
            </a:r>
            <a:r>
              <a:rPr lang="en" dirty="0"/>
              <a:t>its main difference is that the decisions made by the arbitrator become binding on each of the parties</a:t>
            </a:r>
          </a:p>
          <a:p>
            <a:pPr algn="just"/>
            <a:endParaRPr lang="ru-RU" dirty="0"/>
          </a:p>
        </p:txBody>
      </p:sp>
    </p:spTree>
    <p:extLst>
      <p:ext uri="{BB962C8B-B14F-4D97-AF65-F5344CB8AC3E}">
        <p14:creationId xmlns:p14="http://schemas.microsoft.com/office/powerpoint/2010/main" val="5072309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955234"/>
          </a:xfrm>
        </p:spPr>
        <p:txBody>
          <a:bodyPr>
            <a:noAutofit/>
          </a:bodyPr>
          <a:lstStyle/>
          <a:p>
            <a:r>
              <a:rPr lang="en" sz="2800" b="1" dirty="0">
                <a:latin typeface="Times New Roman" panose="02020603050405020304" pitchFamily="18" charset="0"/>
                <a:cs typeface="Times New Roman" panose="02020603050405020304" pitchFamily="18" charset="0"/>
              </a:rPr>
              <a:t>third party qualities and characteristics</a:t>
            </a:r>
          </a:p>
        </p:txBody>
      </p:sp>
      <p:sp>
        <p:nvSpPr>
          <p:cNvPr id="3" name="Объект 2"/>
          <p:cNvSpPr>
            <a:spLocks noGrp="1"/>
          </p:cNvSpPr>
          <p:nvPr>
            <p:ph idx="1"/>
          </p:nvPr>
        </p:nvSpPr>
        <p:spPr>
          <a:xfrm>
            <a:off x="899592" y="2119257"/>
            <a:ext cx="6759853" cy="3603812"/>
          </a:xfrm>
        </p:spPr>
        <p:txBody>
          <a:bodyPr>
            <a:normAutofit/>
          </a:bodyPr>
          <a:lstStyle/>
          <a:p>
            <a:pPr marL="0" indent="0">
              <a:buNone/>
            </a:pPr>
            <a:endParaRPr lang="ru-RU" dirty="0"/>
          </a:p>
          <a:p>
            <a:pPr algn="just"/>
            <a:r>
              <a:rPr lang="en" b="1" dirty="0"/>
              <a:t>political capital - </a:t>
            </a:r>
            <a:r>
              <a:rPr lang="en" dirty="0"/>
              <a:t>experience in developing and making important political decisions, in successfully resolving complex political contradictions;</a:t>
            </a:r>
          </a:p>
          <a:p>
            <a:pPr algn="just"/>
            <a:r>
              <a:rPr lang="en" b="1" dirty="0"/>
              <a:t>competence - </a:t>
            </a:r>
            <a:r>
              <a:rPr lang="en" dirty="0"/>
              <a:t>knowledge and skills necessary for the successful resolution of specific (typical) conflicts;</a:t>
            </a:r>
          </a:p>
          <a:p>
            <a:pPr algn="just"/>
            <a:r>
              <a:rPr lang="en" b="1" dirty="0"/>
              <a:t>authority and trust </a:t>
            </a:r>
            <a:r>
              <a:rPr lang="en" dirty="0"/>
              <a:t>of the contracting parties and the public;</a:t>
            </a:r>
          </a:p>
          <a:p>
            <a:pPr algn="just"/>
            <a:r>
              <a:rPr lang="en" b="1" dirty="0"/>
              <a:t>impartiality </a:t>
            </a:r>
            <a:r>
              <a:rPr lang="en" dirty="0"/>
              <a:t>- the position of the third party in the negotiation process should be as neutral as possible.</a:t>
            </a:r>
          </a:p>
          <a:p>
            <a:endParaRPr lang="ru-RU" dirty="0"/>
          </a:p>
        </p:txBody>
      </p:sp>
    </p:spTree>
    <p:extLst>
      <p:ext uri="{BB962C8B-B14F-4D97-AF65-F5344CB8AC3E}">
        <p14:creationId xmlns:p14="http://schemas.microsoft.com/office/powerpoint/2010/main" val="2426395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817563"/>
            <a:ext cx="6913563" cy="739775"/>
          </a:xfrm>
        </p:spPr>
        <p:txBody>
          <a:bodyPr>
            <a:noAutofit/>
          </a:bodyPr>
          <a:lstStyle/>
          <a:p>
            <a:r>
              <a:rPr lang="en" sz="2800" dirty="0"/>
              <a:t>The main stages of development of political conflict</a:t>
            </a:r>
          </a:p>
        </p:txBody>
      </p:sp>
      <p:sp>
        <p:nvSpPr>
          <p:cNvPr id="5" name="Прямоугольник 4"/>
          <p:cNvSpPr/>
          <p:nvPr/>
        </p:nvSpPr>
        <p:spPr>
          <a:xfrm>
            <a:off x="1619672" y="2780928"/>
            <a:ext cx="72008" cy="72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920577" y="1726357"/>
            <a:ext cx="2664296"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Origin (formation)</a:t>
            </a:r>
          </a:p>
        </p:txBody>
      </p:sp>
      <p:sp>
        <p:nvSpPr>
          <p:cNvPr id="7" name="Прямоугольник 6"/>
          <p:cNvSpPr/>
          <p:nvPr/>
        </p:nvSpPr>
        <p:spPr>
          <a:xfrm>
            <a:off x="3707904" y="2124100"/>
            <a:ext cx="2232248" cy="11608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Development (practical actions)</a:t>
            </a:r>
          </a:p>
        </p:txBody>
      </p:sp>
      <p:sp>
        <p:nvSpPr>
          <p:cNvPr id="8" name="Прямоугольник 7"/>
          <p:cNvSpPr/>
          <p:nvPr/>
        </p:nvSpPr>
        <p:spPr>
          <a:xfrm>
            <a:off x="6084168" y="2132856"/>
            <a:ext cx="2232248"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permission</a:t>
            </a:r>
          </a:p>
        </p:txBody>
      </p:sp>
      <p:sp>
        <p:nvSpPr>
          <p:cNvPr id="9" name="Прямоугольник 8"/>
          <p:cNvSpPr/>
          <p:nvPr/>
        </p:nvSpPr>
        <p:spPr>
          <a:xfrm>
            <a:off x="899592" y="2996952"/>
            <a:ext cx="2736304" cy="3240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buFont typeface="Wingdings" panose="05000000000000000000" pitchFamily="2" charset="2"/>
              <a:buChar char="q"/>
            </a:pPr>
            <a:r>
              <a:rPr lang="en" sz="1300" dirty="0">
                <a:latin typeface="Times New Roman" panose="02020603050405020304" pitchFamily="18" charset="0"/>
                <a:cs typeface="Times New Roman" panose="02020603050405020304" pitchFamily="18" charset="0"/>
              </a:rPr>
              <a:t>potential tension caused by the existing object of conflict;</a:t>
            </a:r>
          </a:p>
          <a:p>
            <a:pPr marL="171450" indent="-171450" algn="just">
              <a:buFont typeface="Wingdings" panose="05000000000000000000" pitchFamily="2" charset="2"/>
              <a:buChar char="q"/>
            </a:pPr>
            <a:r>
              <a:rPr lang="en" sz="1300" dirty="0">
                <a:latin typeface="Times New Roman" panose="02020603050405020304" pitchFamily="18" charset="0"/>
                <a:cs typeface="Times New Roman" panose="02020603050405020304" pitchFamily="18" charset="0"/>
              </a:rPr>
              <a:t>transition of potential tension into real tension;</a:t>
            </a:r>
          </a:p>
          <a:p>
            <a:pPr marL="171450" indent="-171450" algn="just">
              <a:buFont typeface="Wingdings" panose="05000000000000000000" pitchFamily="2" charset="2"/>
              <a:buChar char="q"/>
            </a:pPr>
            <a:r>
              <a:rPr lang="en" sz="1300" dirty="0">
                <a:latin typeface="Times New Roman" panose="02020603050405020304" pitchFamily="18" charset="0"/>
                <a:cs typeface="Times New Roman" panose="02020603050405020304" pitchFamily="18" charset="0"/>
              </a:rPr>
              <a:t>the emergence of a conflict situation;</a:t>
            </a:r>
          </a:p>
          <a:p>
            <a:pPr marL="171450" indent="-171450" algn="just">
              <a:buFont typeface="Wingdings" panose="05000000000000000000" pitchFamily="2" charset="2"/>
              <a:buChar char="q"/>
            </a:pPr>
            <a:r>
              <a:rPr lang="en" sz="1300" dirty="0">
                <a:latin typeface="Times New Roman" panose="02020603050405020304" pitchFamily="18" charset="0"/>
                <a:cs typeface="Times New Roman" panose="02020603050405020304" pitchFamily="18" charset="0"/>
              </a:rPr>
              <a:t>awareness by social groups of the opposition of their interests and the formation of a subject of the conflict;</a:t>
            </a:r>
          </a:p>
          <a:p>
            <a:pPr marL="171450" indent="-171450" algn="just">
              <a:buFont typeface="Wingdings" panose="05000000000000000000" pitchFamily="2" charset="2"/>
              <a:buChar char="q"/>
            </a:pPr>
            <a:r>
              <a:rPr lang="en" sz="1300" dirty="0">
                <a:latin typeface="Times New Roman" panose="02020603050405020304" pitchFamily="18" charset="0"/>
                <a:cs typeface="Times New Roman" panose="02020603050405020304" pitchFamily="18" charset="0"/>
              </a:rPr>
              <a:t>creating an incident to initiate real conflict interaction;</a:t>
            </a:r>
          </a:p>
          <a:p>
            <a:pPr marL="171450" indent="-171450" algn="just">
              <a:buFont typeface="Wingdings" panose="05000000000000000000" pitchFamily="2" charset="2"/>
              <a:buChar char="q"/>
            </a:pPr>
            <a:r>
              <a:rPr lang="en" sz="1300" dirty="0">
                <a:latin typeface="Times New Roman" panose="02020603050405020304" pitchFamily="18" charset="0"/>
                <a:cs typeface="Times New Roman" panose="02020603050405020304" pitchFamily="18" charset="0"/>
              </a:rPr>
              <a:t>conflict interaction </a:t>
            </a:r>
            <a:r>
              <a:rPr lang="en" sz="1200" dirty="0"/>
              <a:t>.</a:t>
            </a:r>
          </a:p>
        </p:txBody>
      </p:sp>
      <p:sp>
        <p:nvSpPr>
          <p:cNvPr id="10" name="Прямоугольник 9"/>
          <p:cNvSpPr/>
          <p:nvPr/>
        </p:nvSpPr>
        <p:spPr>
          <a:xfrm>
            <a:off x="3995936" y="3429000"/>
            <a:ext cx="2088232" cy="2880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open opposition</a:t>
            </a:r>
          </a:p>
        </p:txBody>
      </p:sp>
      <p:sp>
        <p:nvSpPr>
          <p:cNvPr id="11" name="Прямоугольник 10"/>
          <p:cNvSpPr/>
          <p:nvPr/>
        </p:nvSpPr>
        <p:spPr>
          <a:xfrm>
            <a:off x="6156176" y="3429000"/>
            <a:ext cx="2160240" cy="2808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conflict resolution: conflict extinction or transformation</a:t>
            </a:r>
          </a:p>
          <a:p>
            <a:pPr algn="ctr"/>
            <a:r>
              <a:rPr lang="en"/>
              <a:t>Removing contradictions</a:t>
            </a:r>
          </a:p>
        </p:txBody>
      </p:sp>
    </p:spTree>
    <p:extLst>
      <p:ext uri="{BB962C8B-B14F-4D97-AF65-F5344CB8AC3E}">
        <p14:creationId xmlns:p14="http://schemas.microsoft.com/office/powerpoint/2010/main" val="33725724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9632" y="2060848"/>
            <a:ext cx="6768752" cy="3888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n" dirty="0"/>
              <a:t>1) a latent stage, characterized by the unequal status of two (or more) groups, accompanied by constant attempts to improve their position and primacy;</a:t>
            </a:r>
          </a:p>
          <a:p>
            <a:pPr marL="285750" indent="-285750" algn="just">
              <a:buFont typeface="Wingdings" panose="05000000000000000000" pitchFamily="2" charset="2"/>
              <a:buChar char="q"/>
            </a:pPr>
            <a:r>
              <a:rPr lang="en" dirty="0"/>
              <a:t>2) the stage of tension, divided according to its degree of increase into three levels – zero, medium and high;</a:t>
            </a:r>
          </a:p>
          <a:p>
            <a:pPr marL="285750" indent="-285750" algn="just">
              <a:buFont typeface="Wingdings" panose="05000000000000000000" pitchFamily="2" charset="2"/>
              <a:buChar char="q"/>
            </a:pPr>
            <a:r>
              <a:rPr lang="en" dirty="0"/>
              <a:t>3) the stage of antagonism, arising from a state of tense situation, especially with the simultaneous combination of its structural and conjuncture varieties;</a:t>
            </a:r>
          </a:p>
          <a:p>
            <a:pPr marL="285750" indent="-285750" algn="just">
              <a:buFont typeface="Wingdings" panose="05000000000000000000" pitchFamily="2" charset="2"/>
              <a:buChar char="q"/>
            </a:pPr>
            <a:r>
              <a:rPr lang="en" dirty="0"/>
              <a:t>4) incompatibility as the final result of a situation of tension,</a:t>
            </a:r>
          </a:p>
          <a:p>
            <a:pPr marL="285750" indent="-285750" algn="just">
              <a:buFont typeface="Wingdings" panose="05000000000000000000" pitchFamily="2" charset="2"/>
              <a:buChar char="q"/>
            </a:pPr>
            <a:r>
              <a:rPr lang="en" dirty="0"/>
              <a:t>the conflict itself</a:t>
            </a:r>
          </a:p>
        </p:txBody>
      </p:sp>
      <p:sp>
        <p:nvSpPr>
          <p:cNvPr id="3" name="Прямоугольник 2"/>
          <p:cNvSpPr/>
          <p:nvPr/>
        </p:nvSpPr>
        <p:spPr>
          <a:xfrm>
            <a:off x="1115616" y="764704"/>
            <a:ext cx="691276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dirty="0"/>
              <a:t>stages of political conflict</a:t>
            </a:r>
          </a:p>
        </p:txBody>
      </p:sp>
    </p:spTree>
    <p:extLst>
      <p:ext uri="{BB962C8B-B14F-4D97-AF65-F5344CB8AC3E}">
        <p14:creationId xmlns:p14="http://schemas.microsoft.com/office/powerpoint/2010/main" val="995395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365125"/>
            <a:ext cx="5815558" cy="1325563"/>
          </a:xfrm>
        </p:spPr>
        <p:txBody>
          <a:bodyPr>
            <a:normAutofit/>
          </a:bodyPr>
          <a:lstStyle/>
          <a:p>
            <a:r>
              <a:rPr lang="" sz="4000" b="1" dirty="0">
                <a:latin typeface="Arial" pitchFamily="34" charset="0"/>
                <a:cs typeface="Arial" pitchFamily="34" charset="0"/>
              </a:rPr>
              <a:t>Lecture plan:</a:t>
            </a:r>
            <a:endParaRPr lang="ru-RU" sz="40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lnSpcReduction="10000"/>
          </a:bodyPr>
          <a:lstStyle/>
          <a:p>
            <a:pPr marL="0" indent="0">
              <a:buNone/>
            </a:pPr>
            <a:r>
              <a:rPr lang="en" sz="4800" dirty="0"/>
              <a:t>1. Methodological foundations of the theory of political conflicts</a:t>
            </a:r>
          </a:p>
          <a:p>
            <a:pPr marL="0" indent="0">
              <a:buNone/>
            </a:pPr>
            <a:r>
              <a:rPr lang="en" sz="4800" dirty="0"/>
              <a:t>2. Specifics of political conflicts</a:t>
            </a:r>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764704"/>
            <a:ext cx="6965245" cy="1008113"/>
          </a:xfrm>
        </p:spPr>
        <p:txBody>
          <a:bodyPr>
            <a:noAutofit/>
          </a:bodyPr>
          <a:lstStyle/>
          <a:p>
            <a:r>
              <a:rPr lang="en" sz="3600" b="1" dirty="0"/>
              <a:t>The driving force behind political conflict</a:t>
            </a:r>
          </a:p>
        </p:txBody>
      </p:sp>
      <p:sp>
        <p:nvSpPr>
          <p:cNvPr id="3" name="Прямоугольник 2"/>
          <p:cNvSpPr/>
          <p:nvPr/>
        </p:nvSpPr>
        <p:spPr>
          <a:xfrm>
            <a:off x="1259632" y="1916832"/>
            <a:ext cx="6840760" cy="40324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n" sz="1600" dirty="0"/>
              <a:t> </a:t>
            </a:r>
            <a:r>
              <a:rPr lang="en" dirty="0"/>
              <a:t>an identity crisis, when, due to the destruction of ideals and values that dominate the political system, the need for them disappears;</a:t>
            </a:r>
          </a:p>
          <a:p>
            <a:pPr marL="285750" indent="-285750" algn="just">
              <a:buFont typeface="Wingdings" panose="05000000000000000000" pitchFamily="2" charset="2"/>
              <a:buChar char="q"/>
            </a:pPr>
            <a:r>
              <a:rPr lang="en" dirty="0"/>
              <a:t>a crisis in the distribution of material and spiritual resources, representing the failure of government structures to ensure sustainable growth in the material well-being of the population;</a:t>
            </a:r>
          </a:p>
          <a:p>
            <a:pPr marL="285750" indent="-285750" algn="just">
              <a:buFont typeface="Wingdings" panose="05000000000000000000" pitchFamily="2" charset="2"/>
              <a:buChar char="q"/>
            </a:pPr>
            <a:r>
              <a:rPr lang="en" dirty="0"/>
              <a:t>crisis of participation – the degree of citizen participation in governance; - crisis of “penetration” – the desire on the part of ruling circles to impose their decisions at all levels of social life;</a:t>
            </a:r>
          </a:p>
          <a:p>
            <a:pPr marL="285750" indent="-285750" algn="just">
              <a:buFont typeface="Wingdings" panose="05000000000000000000" pitchFamily="2" charset="2"/>
              <a:buChar char="q"/>
            </a:pPr>
            <a:r>
              <a:rPr lang="en" dirty="0"/>
              <a:t>legitimacy crisis – a discrepancy between the stated goals of the existing regime and public perceptions of the rules of its functioning.</a:t>
            </a:r>
          </a:p>
        </p:txBody>
      </p:sp>
    </p:spTree>
    <p:extLst>
      <p:ext uri="{BB962C8B-B14F-4D97-AF65-F5344CB8AC3E}">
        <p14:creationId xmlns:p14="http://schemas.microsoft.com/office/powerpoint/2010/main" val="10043074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 dirty="0"/>
              <a:t>Typology of political conflicts</a:t>
            </a:r>
          </a:p>
        </p:txBody>
      </p:sp>
      <p:sp>
        <p:nvSpPr>
          <p:cNvPr id="3" name="Прямоугольник 2"/>
          <p:cNvSpPr/>
          <p:nvPr/>
        </p:nvSpPr>
        <p:spPr>
          <a:xfrm>
            <a:off x="971600" y="2420888"/>
            <a:ext cx="7056784" cy="35283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n" dirty="0"/>
              <a:t>Internal political conflicts are conflicts that arise within society, within a political system, a political party or other socio-political organization.</a:t>
            </a:r>
          </a:p>
          <a:p>
            <a:pPr marL="285750" indent="-285750" algn="just">
              <a:buFont typeface="Wingdings" panose="05000000000000000000" pitchFamily="2" charset="2"/>
              <a:buChar char="q"/>
            </a:pPr>
            <a:r>
              <a:rPr lang="en" dirty="0"/>
              <a:t>long and short-term conflicts</a:t>
            </a:r>
          </a:p>
          <a:p>
            <a:pPr marL="285750" indent="-285750" algn="just">
              <a:buFont typeface="Wingdings" panose="05000000000000000000" pitchFamily="2" charset="2"/>
              <a:buChar char="q"/>
            </a:pPr>
            <a:r>
              <a:rPr lang="en" dirty="0" err="1"/>
              <a:t>acute </a:t>
            </a:r>
            <a:r>
              <a:rPr lang="en" dirty="0"/>
              <a:t>,</a:t>
            </a:r>
          </a:p>
          <a:p>
            <a:pPr marL="285750" indent="-285750" algn="just">
              <a:buFont typeface="Wingdings" panose="05000000000000000000" pitchFamily="2" charset="2"/>
              <a:buChar char="q"/>
            </a:pPr>
            <a:r>
              <a:rPr lang="en" dirty="0"/>
              <a:t>rapidly developing, fading, growing conflicts</a:t>
            </a:r>
          </a:p>
          <a:p>
            <a:pPr marL="285750" indent="-285750" algn="just">
              <a:buFont typeface="Wingdings" panose="05000000000000000000" pitchFamily="2" charset="2"/>
              <a:buChar char="q"/>
            </a:pPr>
            <a:r>
              <a:rPr lang="en" dirty="0"/>
              <a:t>"deep" and "shallow" (in people's minds) conflicts</a:t>
            </a:r>
          </a:p>
          <a:p>
            <a:pPr algn="just"/>
            <a:r>
              <a:rPr lang="en" dirty="0"/>
              <a:t>"zero-sum" and "non-zero </a:t>
            </a:r>
            <a:r>
              <a:rPr lang="en"/>
              <a:t>-sum".</a:t>
            </a:r>
          </a:p>
          <a:p>
            <a:pPr algn="just"/>
            <a:endParaRPr lang="ru-RU" dirty="0"/>
          </a:p>
          <a:p>
            <a:pPr marL="285750" indent="-285750">
              <a:buFont typeface="Wingdings" panose="05000000000000000000" pitchFamily="2" charset="2"/>
              <a:buChar char="q"/>
            </a:pPr>
            <a:endParaRPr lang="ru-RU" dirty="0"/>
          </a:p>
          <a:p>
            <a:pPr marL="285750" indent="-285750">
              <a:buFont typeface="Wingdings" panose="05000000000000000000" pitchFamily="2" charset="2"/>
              <a:buChar char="q"/>
            </a:pPr>
            <a:endParaRPr lang="ru-RU" dirty="0"/>
          </a:p>
        </p:txBody>
      </p:sp>
    </p:spTree>
    <p:extLst>
      <p:ext uri="{BB962C8B-B14F-4D97-AF65-F5344CB8AC3E}">
        <p14:creationId xmlns:p14="http://schemas.microsoft.com/office/powerpoint/2010/main" val="2663134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C000"/>
          </a:solidFill>
        </p:spPr>
        <p:txBody>
          <a:bodyPr>
            <a:normAutofit/>
          </a:bodyPr>
          <a:lstStyle/>
          <a:p>
            <a:r>
              <a:rPr lang="en" dirty="0"/>
              <a:t>Etymology of the word "conflict"</a:t>
            </a:r>
          </a:p>
        </p:txBody>
      </p:sp>
      <p:sp>
        <p:nvSpPr>
          <p:cNvPr id="3" name="Объект 2"/>
          <p:cNvSpPr>
            <a:spLocks noGrp="1"/>
          </p:cNvSpPr>
          <p:nvPr>
            <p:ph idx="1"/>
          </p:nvPr>
        </p:nvSpPr>
        <p:spPr/>
        <p:txBody>
          <a:bodyPr>
            <a:normAutofit fontScale="92500"/>
          </a:bodyPr>
          <a:lstStyle/>
          <a:p>
            <a:pPr algn="just"/>
            <a:r>
              <a:rPr lang="en" sz="3200" dirty="0"/>
              <a:t>The word conflict appeared in the Russian language in the middle of the 19th century. First in the form </a:t>
            </a:r>
            <a:r>
              <a:rPr lang="en" sz="3200" dirty="0" err="1"/>
              <a:t>Konflikt'ktъ </a:t>
            </a:r>
            <a:r>
              <a:rPr lang="en" sz="3200" dirty="0"/>
              <a:t>, borrowed from German, where </a:t>
            </a:r>
            <a:r>
              <a:rPr lang="en" sz="3200" dirty="0" err="1"/>
              <a:t>Konflikt </a:t>
            </a:r>
            <a:r>
              <a:rPr lang="en" sz="3200" dirty="0"/>
              <a:t>&lt;Latin </a:t>
            </a:r>
            <a:r>
              <a:rPr lang="en" sz="3200" dirty="0" err="1"/>
              <a:t>conflictus </a:t>
            </a:r>
            <a:r>
              <a:rPr lang="en" sz="3200" dirty="0"/>
              <a:t>, </a:t>
            </a:r>
            <a:r>
              <a:rPr lang="en" sz="3200" dirty="0" err="1"/>
              <a:t>suffix </a:t>
            </a:r>
            <a:r>
              <a:rPr lang="en" sz="3200" dirty="0"/>
              <a:t>of a derivative of </a:t>
            </a:r>
            <a:r>
              <a:rPr lang="en" sz="3200" dirty="0" err="1"/>
              <a:t>confligere </a:t>
            </a:r>
            <a:r>
              <a:rPr lang="en" sz="3200" dirty="0"/>
              <a:t>"to fight, to struggle". Konflikt literally means "clash, battle" [ </a:t>
            </a:r>
            <a:r>
              <a:rPr lang="en" sz="3200" dirty="0" err="1"/>
              <a:t>V.I.Dal </a:t>
            </a:r>
            <a:r>
              <a:rPr lang="en" sz="3200" dirty="0"/>
              <a:t>]</a:t>
            </a:r>
          </a:p>
          <a:p>
            <a:pPr algn="just"/>
            <a:r>
              <a:rPr lang="en" sz="3200" dirty="0"/>
              <a:t>In the dictionary </a:t>
            </a:r>
            <a:r>
              <a:rPr lang="en" sz="3200" dirty="0" err="1"/>
              <a:t>of D.N. Ushakov, </a:t>
            </a:r>
            <a:r>
              <a:rPr lang="en" sz="3200" dirty="0"/>
              <a:t>conflict is given the following meaning: “Conflict is a clash between disputing, disagreeing parties.”</a:t>
            </a:r>
          </a:p>
          <a:p>
            <a:pPr algn="just"/>
            <a:endParaRPr lang="ru-RU" sz="3200" dirty="0"/>
          </a:p>
          <a:p>
            <a:pPr marL="0" indent="0" algn="just">
              <a:buNone/>
            </a:pPr>
            <a:endParaRPr lang="ru-RU" sz="3200" dirty="0"/>
          </a:p>
          <a:p>
            <a:pPr algn="just"/>
            <a:endParaRPr lang="ru-RU" sz="3200" dirty="0"/>
          </a:p>
        </p:txBody>
      </p:sp>
    </p:spTree>
    <p:extLst>
      <p:ext uri="{BB962C8B-B14F-4D97-AF65-F5344CB8AC3E}">
        <p14:creationId xmlns:p14="http://schemas.microsoft.com/office/powerpoint/2010/main" val="1523725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667202"/>
          </a:xfrm>
        </p:spPr>
        <p:txBody>
          <a:bodyPr>
            <a:normAutofit/>
          </a:bodyPr>
          <a:lstStyle/>
          <a:p>
            <a:r>
              <a:rPr lang="en" dirty="0"/>
              <a:t>the concept of "conflict</a:t>
            </a:r>
          </a:p>
        </p:txBody>
      </p:sp>
      <p:sp>
        <p:nvSpPr>
          <p:cNvPr id="4" name="Прямоугольник 3"/>
          <p:cNvSpPr/>
          <p:nvPr/>
        </p:nvSpPr>
        <p:spPr>
          <a:xfrm>
            <a:off x="827584" y="1484784"/>
            <a:ext cx="5112568" cy="144016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4400" b="1" dirty="0"/>
              <a:t>conflict</a:t>
            </a:r>
          </a:p>
        </p:txBody>
      </p:sp>
      <p:sp>
        <p:nvSpPr>
          <p:cNvPr id="5" name="Прямоугольник 4"/>
          <p:cNvSpPr/>
          <p:nvPr/>
        </p:nvSpPr>
        <p:spPr>
          <a:xfrm>
            <a:off x="1763688" y="3212976"/>
            <a:ext cx="6120680" cy="136815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3600" b="1" dirty="0"/>
              <a:t>rivalry</a:t>
            </a:r>
          </a:p>
        </p:txBody>
      </p:sp>
      <p:sp>
        <p:nvSpPr>
          <p:cNvPr id="6" name="Прямоугольник 5"/>
          <p:cNvSpPr/>
          <p:nvPr/>
        </p:nvSpPr>
        <p:spPr>
          <a:xfrm>
            <a:off x="3707904" y="5013176"/>
            <a:ext cx="4824536" cy="136815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4000" b="1" dirty="0"/>
              <a:t>competition</a:t>
            </a:r>
          </a:p>
        </p:txBody>
      </p:sp>
      <p:sp>
        <p:nvSpPr>
          <p:cNvPr id="8" name="Не равно 7"/>
          <p:cNvSpPr/>
          <p:nvPr/>
        </p:nvSpPr>
        <p:spPr>
          <a:xfrm>
            <a:off x="467544" y="3356992"/>
            <a:ext cx="914400" cy="914400"/>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9" name="Не равно 8"/>
          <p:cNvSpPr/>
          <p:nvPr/>
        </p:nvSpPr>
        <p:spPr>
          <a:xfrm>
            <a:off x="2339752" y="5229200"/>
            <a:ext cx="914400" cy="914400"/>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692697"/>
            <a:ext cx="6965245" cy="864096"/>
          </a:xfrm>
          <a:solidFill>
            <a:srgbClr val="FFC000"/>
          </a:solidFill>
        </p:spPr>
        <p:txBody>
          <a:bodyPr/>
          <a:lstStyle/>
          <a:p>
            <a:r>
              <a:rPr lang="en" dirty="0"/>
              <a:t>POWER AND CONFLICT</a:t>
            </a:r>
          </a:p>
        </p:txBody>
      </p:sp>
      <p:sp>
        <p:nvSpPr>
          <p:cNvPr id="3" name="Объект 2"/>
          <p:cNvSpPr>
            <a:spLocks noGrp="1"/>
          </p:cNvSpPr>
          <p:nvPr>
            <p:ph idx="1"/>
          </p:nvPr>
        </p:nvSpPr>
        <p:spPr>
          <a:xfrm>
            <a:off x="1187624" y="1700808"/>
            <a:ext cx="6840760" cy="4022261"/>
          </a:xfrm>
        </p:spPr>
        <p:txBody>
          <a:bodyPr>
            <a:normAutofit/>
          </a:bodyPr>
          <a:lstStyle/>
          <a:p>
            <a:pPr marL="0" algn="just">
              <a:spcBef>
                <a:spcPts val="0"/>
              </a:spcBef>
            </a:pPr>
            <a:r>
              <a:rPr lang="en" sz="2400" dirty="0"/>
              <a:t>a power relationship arises only when there is a conflict between the subject and the object and the subject acts </a:t>
            </a:r>
            <a:r>
              <a:rPr lang="en" sz="2400" i="1" dirty="0"/>
              <a:t>against the interests (desires, preferences, intentions, goals) of the object (P. </a:t>
            </a:r>
            <a:r>
              <a:rPr lang="en" sz="2400" i="1" dirty="0" err="1"/>
              <a:t>Bachrach </a:t>
            </a:r>
            <a:r>
              <a:rPr lang="en" sz="2400" i="1" dirty="0"/>
              <a:t>and M. </a:t>
            </a:r>
            <a:r>
              <a:rPr lang="en" sz="2400" i="1" dirty="0" err="1"/>
              <a:t>Baratz </a:t>
            </a:r>
            <a:r>
              <a:rPr lang="en" sz="2400" u="sng" dirty="0"/>
              <a:t>),</a:t>
            </a:r>
          </a:p>
          <a:p>
            <a:pPr marL="0" algn="just">
              <a:spcBef>
                <a:spcPts val="0"/>
              </a:spcBef>
            </a:pPr>
            <a:r>
              <a:rPr lang="en" sz="2400" dirty="0"/>
              <a:t>They write about conflict </a:t>
            </a:r>
            <a:r>
              <a:rPr lang="en" sz="2400" i="1" dirty="0"/>
              <a:t>behavior </a:t>
            </a:r>
            <a:r>
              <a:rPr lang="en" sz="2400" dirty="0"/>
              <a:t>and conflict </a:t>
            </a:r>
            <a:r>
              <a:rPr lang="en" sz="2400" i="1" dirty="0"/>
              <a:t>of preferences</a:t>
            </a:r>
            <a:endParaRPr lang="ru-RU" sz="2400" u="sng" dirty="0"/>
          </a:p>
          <a:p>
            <a:pPr marL="0" algn="just">
              <a:spcBef>
                <a:spcPts val="0"/>
              </a:spcBef>
            </a:pPr>
            <a:r>
              <a:rPr lang="en" sz="2400" dirty="0"/>
              <a:t>other researchers deny the need to include conflict among the obligatory elements of power ( </a:t>
            </a:r>
            <a:r>
              <a:rPr lang="en" sz="2400" dirty="0" err="1"/>
              <a:t>T. Parsons </a:t>
            </a:r>
            <a:r>
              <a:rPr lang="en" sz="2400" dirty="0"/>
              <a:t>, J.-E. </a:t>
            </a:r>
            <a:r>
              <a:rPr lang="en" sz="2400" dirty="0" err="1"/>
              <a:t>Lane </a:t>
            </a:r>
            <a:r>
              <a:rPr lang="en" sz="2400" dirty="0"/>
              <a:t>, </a:t>
            </a:r>
            <a:r>
              <a:rPr lang="en" sz="2400" dirty="0" err="1"/>
              <a:t>E. Giddens </a:t>
            </a:r>
            <a:r>
              <a:rPr lang="en" sz="2400" dirty="0"/>
              <a:t>, E. De </a:t>
            </a:r>
            <a:r>
              <a:rPr lang="en" sz="2400" dirty="0" err="1"/>
              <a:t>Crespini </a:t>
            </a:r>
            <a:r>
              <a:rPr lang="en" sz="2400" dirty="0"/>
              <a:t>, </a:t>
            </a:r>
            <a:r>
              <a:rPr lang="en" sz="2400" dirty="0" err="1"/>
              <a:t>F. Oppenheim </a:t>
            </a:r>
            <a:r>
              <a:rPr lang="en" sz="2400" dirty="0"/>
              <a:t>and </a:t>
            </a:r>
            <a:r>
              <a:rPr lang="en" sz="2400" dirty="0" err="1"/>
              <a:t>F. Frey </a:t>
            </a:r>
            <a:r>
              <a:rPr lang="en" sz="2400" dirty="0"/>
              <a:t>)</a:t>
            </a:r>
          </a:p>
        </p:txBody>
      </p:sp>
    </p:spTree>
    <p:extLst>
      <p:ext uri="{BB962C8B-B14F-4D97-AF65-F5344CB8AC3E}">
        <p14:creationId xmlns:p14="http://schemas.microsoft.com/office/powerpoint/2010/main" val="3877566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1080120"/>
          </a:xfrm>
        </p:spPr>
        <p:txBody>
          <a:bodyPr>
            <a:normAutofit fontScale="90000"/>
          </a:bodyPr>
          <a:lstStyle/>
          <a:p>
            <a:br>
              <a:rPr lang="ru-RU" i="1" dirty="0"/>
            </a:br>
            <a:r>
              <a:rPr lang="en" sz="3100" i="1" dirty="0"/>
              <a:t>three main approaches to understanding and the role of conflicts in society</a:t>
            </a:r>
            <a:br>
              <a:rPr lang="ru-RU" sz="3100" dirty="0"/>
            </a:br>
            <a:endParaRPr lang="ru-RU" sz="3100" dirty="0"/>
          </a:p>
        </p:txBody>
      </p:sp>
      <p:sp>
        <p:nvSpPr>
          <p:cNvPr id="3" name="Содержимое 2"/>
          <p:cNvSpPr>
            <a:spLocks noGrp="1"/>
          </p:cNvSpPr>
          <p:nvPr>
            <p:ph idx="1"/>
          </p:nvPr>
        </p:nvSpPr>
        <p:spPr>
          <a:xfrm>
            <a:off x="755576" y="1628800"/>
            <a:ext cx="7632848" cy="4680520"/>
          </a:xfrm>
        </p:spPr>
        <p:txBody>
          <a:bodyPr>
            <a:normAutofit lnSpcReduction="10000"/>
          </a:bodyPr>
          <a:lstStyle/>
          <a:p>
            <a:pPr algn="just">
              <a:spcBef>
                <a:spcPts val="0"/>
              </a:spcBef>
              <a:buNone/>
            </a:pPr>
            <a:r>
              <a:rPr lang="en" sz="2800" i="1" dirty="0"/>
              <a:t>the first </a:t>
            </a:r>
            <a:r>
              <a:rPr lang="en" sz="2800" dirty="0"/>
              <a:t>is the recognition of the fundamental inevitability and inescapability of life, the leading role of conflicts in social development</a:t>
            </a:r>
          </a:p>
          <a:p>
            <a:pPr algn="just">
              <a:spcBef>
                <a:spcPts val="0"/>
              </a:spcBef>
              <a:buNone/>
            </a:pPr>
            <a:r>
              <a:rPr lang="en" sz="2800" i="1" dirty="0"/>
              <a:t>the second </a:t>
            </a:r>
            <a:r>
              <a:rPr lang="en" sz="2800" dirty="0"/>
              <a:t>is the rejection of conflicts that manifest themselves as wars, revolutions, class struggle, social experiments, recognition of them as anomalies of social development that cause instability, disruption of the balance in socio-economic and political systems</a:t>
            </a:r>
          </a:p>
          <a:p>
            <a:pPr algn="just">
              <a:spcBef>
                <a:spcPts val="0"/>
              </a:spcBef>
              <a:buNone/>
            </a:pPr>
            <a:r>
              <a:rPr lang="en" sz="2800" i="1" dirty="0"/>
              <a:t>the third </a:t>
            </a:r>
            <a:r>
              <a:rPr lang="en" sz="2800" dirty="0"/>
              <a:t>is the consideration of conflict as one of many types of social interaction and social contacts along with competition, solidarity, cooperation, partnership</a:t>
            </a:r>
          </a:p>
          <a:p>
            <a:pPr>
              <a:buNone/>
            </a:pPr>
            <a:endParaRPr lang="ru-RU"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2"/>
            <a:ext cx="5781233" cy="1202485"/>
          </a:xfrm>
          <a:solidFill>
            <a:schemeClr val="accent2"/>
          </a:solidFill>
        </p:spPr>
        <p:txBody>
          <a:bodyPr>
            <a:normAutofit fontScale="90000"/>
          </a:bodyPr>
          <a:lstStyle/>
          <a:p>
            <a:br>
              <a:rPr lang="ru-RU" i="1" dirty="0"/>
            </a:br>
            <a:r>
              <a:rPr lang="en" sz="3100" b="1" i="1" dirty="0"/>
              <a:t>The concept of social Darwinism</a:t>
            </a:r>
            <a:br>
              <a:rPr lang="ru-RU" b="1" dirty="0"/>
            </a:br>
            <a:endParaRPr lang="ru-RU" b="1" dirty="0"/>
          </a:p>
        </p:txBody>
      </p:sp>
      <p:sp>
        <p:nvSpPr>
          <p:cNvPr id="3" name="Содержимое 2"/>
          <p:cNvSpPr>
            <a:spLocks noGrp="1"/>
          </p:cNvSpPr>
          <p:nvPr>
            <p:ph idx="1"/>
          </p:nvPr>
        </p:nvSpPr>
        <p:spPr>
          <a:xfrm>
            <a:off x="467544" y="2506662"/>
            <a:ext cx="7886700" cy="3370610"/>
          </a:xfrm>
        </p:spPr>
        <p:txBody>
          <a:bodyPr>
            <a:normAutofit/>
          </a:bodyPr>
          <a:lstStyle/>
          <a:p>
            <a:pPr algn="just"/>
            <a:r>
              <a:rPr lang="en" dirty="0"/>
              <a:t>1.an inevitable phenomenon in the history of human society</a:t>
            </a:r>
          </a:p>
          <a:p>
            <a:pPr algn="just"/>
            <a:r>
              <a:rPr lang="en" dirty="0"/>
              <a:t>2.social form of struggle for existence</a:t>
            </a:r>
          </a:p>
          <a:p>
            <a:pPr algn="just"/>
            <a:r>
              <a:rPr lang="en" dirty="0"/>
              <a:t>3. incentive and the most important mechanism of social development</a:t>
            </a:r>
          </a:p>
          <a:p>
            <a:pPr algn="just"/>
            <a:r>
              <a:rPr lang="en" b="1" i="1" dirty="0">
                <a:solidFill>
                  <a:schemeClr val="accent2"/>
                </a:solidFill>
              </a:rPr>
              <a:t>the struggle for existence is caused by the spontaneous desire of people for self-preservation and accumulation of vital resources</a:t>
            </a:r>
          </a:p>
          <a:p>
            <a:pPr algn="just"/>
            <a:r>
              <a:rPr lang="en" dirty="0"/>
              <a:t>From this, a conclusion is drawn about the natural desire of some races and peoples to subjugate others and dominate them, which is the supreme law of natural evolution.</a:t>
            </a:r>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Портрет"/>
          <p:cNvPicPr>
            <a:picLocks noChangeAspect="1" noChangeArrowheads="1"/>
          </p:cNvPicPr>
          <p:nvPr/>
        </p:nvPicPr>
        <p:blipFill>
          <a:blip r:embed="rId2" cstate="print"/>
          <a:srcRect/>
          <a:stretch>
            <a:fillRect/>
          </a:stretch>
        </p:blipFill>
        <p:spPr bwMode="auto">
          <a:xfrm>
            <a:off x="539552" y="260648"/>
            <a:ext cx="1905000" cy="2638426"/>
          </a:xfrm>
          <a:prstGeom prst="rect">
            <a:avLst/>
          </a:prstGeom>
          <a:noFill/>
        </p:spPr>
      </p:pic>
      <p:sp>
        <p:nvSpPr>
          <p:cNvPr id="5" name="Скругленный прямоугольник 4"/>
          <p:cNvSpPr/>
          <p:nvPr/>
        </p:nvSpPr>
        <p:spPr>
          <a:xfrm>
            <a:off x="2987824" y="260648"/>
            <a:ext cx="5184576" cy="266429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2400" b="1" dirty="0">
                <a:solidFill>
                  <a:schemeClr val="bg1"/>
                </a:solidFill>
              </a:rPr>
              <a:t>Thomas Robert Malthus</a:t>
            </a:r>
            <a:r>
              <a:rPr lang="en" sz="2400" dirty="0">
                <a:solidFill>
                  <a:schemeClr val="bg1"/>
                </a:solidFill>
              </a:rPr>
              <a:t> </a:t>
            </a:r>
            <a:endParaRPr lang="ru-RU" dirty="0">
              <a:solidFill>
                <a:schemeClr val="bg1"/>
              </a:solidFill>
            </a:endParaRPr>
          </a:p>
          <a:p>
            <a:pPr algn="ctr"/>
            <a:r>
              <a:rPr lang="en" dirty="0">
                <a:solidFill>
                  <a:schemeClr val="bg1"/>
                </a:solidFill>
              </a:rPr>
              <a:t>(1766-1834)</a:t>
            </a:r>
          </a:p>
          <a:p>
            <a:pPr algn="ctr"/>
            <a:r>
              <a:rPr lang="en" dirty="0">
                <a:solidFill>
                  <a:schemeClr val="bg1"/>
                </a:solidFill>
              </a:rPr>
              <a:t>- English</a:t>
            </a:r>
          </a:p>
          <a:p>
            <a:pPr algn="ctr"/>
            <a:r>
              <a:rPr lang="en" dirty="0">
                <a:solidFill>
                  <a:schemeClr val="bg1"/>
                </a:solidFill>
              </a:rPr>
              <a:t>priest and scientist, demographer and </a:t>
            </a:r>
            <a:r>
              <a:rPr lang="en" dirty="0" err="1">
                <a:solidFill>
                  <a:schemeClr val="bg1"/>
                </a:solidFill>
              </a:rPr>
              <a:t>eco-economist </a:t>
            </a:r>
            <a:r>
              <a:rPr lang="en" dirty="0">
                <a:solidFill>
                  <a:schemeClr val="bg1"/>
                </a:solidFill>
              </a:rPr>
              <a:t>, author of the theory that uncontrolled population growth should lead to famine on Earth</a:t>
            </a:r>
          </a:p>
        </p:txBody>
      </p:sp>
      <p:sp>
        <p:nvSpPr>
          <p:cNvPr id="6" name="Прямоугольник 5"/>
          <p:cNvSpPr/>
          <p:nvPr/>
        </p:nvSpPr>
        <p:spPr>
          <a:xfrm>
            <a:off x="251520" y="2996952"/>
            <a:ext cx="8640960" cy="3672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 dirty="0">
                <a:solidFill>
                  <a:schemeClr val="tx1">
                    <a:lumMod val="95000"/>
                    <a:lumOff val="5000"/>
                  </a:schemeClr>
                </a:solidFill>
              </a:rPr>
              <a:t>In 1798</a:t>
            </a:r>
            <a:r>
              <a:rPr lang="en" dirty="0">
                <a:solidFill>
                  <a:schemeClr val="bg1"/>
                </a:solidFill>
              </a:rPr>
              <a:t> </a:t>
            </a:r>
            <a:r>
              <a:rPr lang="en" dirty="0">
                <a:solidFill>
                  <a:schemeClr val="tx1">
                    <a:lumMod val="95000"/>
                    <a:lumOff val="5000"/>
                  </a:schemeClr>
                </a:solidFill>
              </a:rPr>
              <a:t>In that year he published his book, </a:t>
            </a:r>
            <a:r>
              <a:rPr lang="en" dirty="0">
                <a:solidFill>
                  <a:schemeClr val="tx1">
                    <a:lumMod val="95000"/>
                    <a:lumOff val="5000"/>
                  </a:schemeClr>
                </a:solidFill>
                <a:hlinkClick r:id="rId3" tooltip="Опыт закона о народонаселении"/>
              </a:rPr>
              <a:t>An Essay on the Principle of Population </a:t>
            </a:r>
            <a:r>
              <a:rPr lang="en" dirty="0">
                <a:solidFill>
                  <a:schemeClr val="tx1">
                    <a:lumMod val="95000"/>
                    <a:lumOff val="5000"/>
                  </a:schemeClr>
                </a:solidFill>
              </a:rPr>
              <a:t>.</a:t>
            </a:r>
          </a:p>
          <a:p>
            <a:r>
              <a:rPr lang="en" dirty="0">
                <a:solidFill>
                  <a:schemeClr val="tx1">
                    <a:lumMod val="95000"/>
                    <a:lumOff val="5000"/>
                  </a:schemeClr>
                </a:solidFill>
              </a:rPr>
              <a:t>Formulates the natural law:</a:t>
            </a:r>
          </a:p>
          <a:p>
            <a:r>
              <a:rPr lang="en" dirty="0">
                <a:solidFill>
                  <a:schemeClr val="tx1">
                    <a:lumMod val="95000"/>
                    <a:lumOff val="5000"/>
                  </a:schemeClr>
                </a:solidFill>
              </a:rPr>
              <a:t>The population is growing exponentially, and the means of subsistence are growing arithmetically.</a:t>
            </a:r>
          </a:p>
          <a:p>
            <a:r>
              <a:rPr lang="en" dirty="0">
                <a:solidFill>
                  <a:schemeClr val="tx1">
                    <a:lumMod val="95000"/>
                    <a:lumOff val="5000"/>
                  </a:schemeClr>
                </a:solidFill>
              </a:rPr>
              <a:t>Hence, the reasons for the people’s plight are rooted in their unreasonable reproduction.</a:t>
            </a:r>
          </a:p>
          <a:p>
            <a:endParaRPr lang="ru-RU" dirty="0">
              <a:solidFill>
                <a:schemeClr val="tx1">
                  <a:lumMod val="95000"/>
                  <a:lumOff val="5000"/>
                </a:schemeClr>
              </a:solidFill>
            </a:endParaRPr>
          </a:p>
          <a:p>
            <a:pPr marL="285750" indent="-285750" algn="just">
              <a:buFont typeface="Wingdings" panose="05000000000000000000" pitchFamily="2" charset="2"/>
              <a:buChar char="q"/>
            </a:pPr>
            <a:r>
              <a:rPr lang="en" i="1" dirty="0">
                <a:solidFill>
                  <a:schemeClr val="tx1">
                    <a:lumMod val="95000"/>
                    <a:lumOff val="5000"/>
                  </a:schemeClr>
                </a:solidFill>
              </a:rPr>
              <a:t>The struggle of people for the means of existence becomes an inevitable phenomenon</a:t>
            </a:r>
          </a:p>
          <a:p>
            <a:pPr marL="285750" indent="-285750" algn="just">
              <a:buFont typeface="Wingdings" panose="05000000000000000000" pitchFamily="2" charset="2"/>
              <a:buChar char="q"/>
            </a:pPr>
            <a:r>
              <a:rPr lang="en" i="1" dirty="0">
                <a:solidFill>
                  <a:schemeClr val="tx1">
                    <a:lumMod val="95000"/>
                    <a:lumOff val="5000"/>
                  </a:schemeClr>
                </a:solidFill>
              </a:rPr>
              <a:t>All kinds of conflicts become a permanent factor in social development</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700</TotalTime>
  <Words>2932</Words>
  <Application>Microsoft Office PowerPoint</Application>
  <PresentationFormat>Экран (4:3)</PresentationFormat>
  <Paragraphs>192</Paragraphs>
  <Slides>31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31</vt:i4>
      </vt:variant>
    </vt:vector>
  </HeadingPairs>
  <TitlesOfParts>
    <vt:vector size="37" baseType="lpstr">
      <vt:lpstr>Arial</vt:lpstr>
      <vt:lpstr>Calibri</vt:lpstr>
      <vt:lpstr>Calibri Light</vt:lpstr>
      <vt:lpstr>Times New Roman</vt:lpstr>
      <vt:lpstr>Wingdings</vt:lpstr>
      <vt:lpstr>Тема Office</vt:lpstr>
      <vt:lpstr>AL-FARABI KAZAKH NATIONAL UNIVERSITY</vt:lpstr>
      <vt:lpstr>Презентация PowerPoint</vt:lpstr>
      <vt:lpstr>Lecture plan:</vt:lpstr>
      <vt:lpstr>Etymology of the word "conflict"</vt:lpstr>
      <vt:lpstr>the concept of "conflict</vt:lpstr>
      <vt:lpstr>POWER AND CONFLICT</vt:lpstr>
      <vt:lpstr> three main approaches to understanding and the role of conflicts in society </vt:lpstr>
      <vt:lpstr> The concept of social Darwinism </vt:lpstr>
      <vt:lpstr>Презентация PowerPoint</vt:lpstr>
      <vt:lpstr>Презентация PowerPoint</vt:lpstr>
      <vt:lpstr>Презентация PowerPoint</vt:lpstr>
      <vt:lpstr>The doctrine of conflict by K. Marx</vt:lpstr>
      <vt:lpstr>conflict in the sociology of Georg Simmel</vt:lpstr>
      <vt:lpstr> Talcott's theory of social action Parsons (functionalists ) </vt:lpstr>
      <vt:lpstr>Coser's </vt:lpstr>
      <vt:lpstr>negative functions of conflict</vt:lpstr>
      <vt:lpstr>Positive functions of social conflict</vt:lpstr>
      <vt:lpstr>Dahrendorf's </vt:lpstr>
      <vt:lpstr>Презентация PowerPoint</vt:lpstr>
      <vt:lpstr>POLITICAL CONFLICT</vt:lpstr>
      <vt:lpstr>Political conflict</vt:lpstr>
      <vt:lpstr> Three reasons underlying political confrontation </vt:lpstr>
      <vt:lpstr>Features of political conflict</vt:lpstr>
      <vt:lpstr>The structure of political conflict </vt:lpstr>
      <vt:lpstr>Subjects of political conflict</vt:lpstr>
      <vt:lpstr>Third party to the conflict</vt:lpstr>
      <vt:lpstr>third party qualities and characteristics</vt:lpstr>
      <vt:lpstr>The main stages of development of political conflict</vt:lpstr>
      <vt:lpstr>Презентация PowerPoint</vt:lpstr>
      <vt:lpstr>The driving force behind political conflict</vt:lpstr>
      <vt:lpstr>Typology of political conflicts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Теории политических конфликтов</dc:title>
  <dc:creator>Ivan</dc:creator>
  <cp:lastModifiedBy>Пользователь</cp:lastModifiedBy>
  <cp:revision>68</cp:revision>
  <dcterms:created xsi:type="dcterms:W3CDTF">2010-11-28T19:09:06Z</dcterms:created>
  <dcterms:modified xsi:type="dcterms:W3CDTF">2024-09-06T13:33:51Z</dcterms:modified>
</cp:coreProperties>
</file>